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8" r:id="rId3"/>
    <p:sldId id="257" r:id="rId4"/>
    <p:sldId id="270" r:id="rId5"/>
    <p:sldId id="293" r:id="rId6"/>
    <p:sldId id="271" r:id="rId7"/>
    <p:sldId id="364" r:id="rId8"/>
    <p:sldId id="330" r:id="rId9"/>
    <p:sldId id="336" r:id="rId10"/>
    <p:sldId id="366" r:id="rId11"/>
    <p:sldId id="292" r:id="rId12"/>
    <p:sldId id="302" r:id="rId13"/>
    <p:sldId id="320" r:id="rId14"/>
    <p:sldId id="319" r:id="rId15"/>
    <p:sldId id="334" r:id="rId16"/>
    <p:sldId id="333" r:id="rId17"/>
    <p:sldId id="303" r:id="rId18"/>
    <p:sldId id="367" r:id="rId19"/>
    <p:sldId id="376" r:id="rId20"/>
    <p:sldId id="348" r:id="rId21"/>
    <p:sldId id="338" r:id="rId22"/>
    <p:sldId id="378" r:id="rId23"/>
    <p:sldId id="315" r:id="rId24"/>
    <p:sldId id="369" r:id="rId25"/>
    <p:sldId id="343" r:id="rId26"/>
    <p:sldId id="379" r:id="rId27"/>
    <p:sldId id="380" r:id="rId28"/>
    <p:sldId id="381" r:id="rId29"/>
    <p:sldId id="382" r:id="rId30"/>
    <p:sldId id="341" r:id="rId31"/>
    <p:sldId id="342" r:id="rId32"/>
    <p:sldId id="370" r:id="rId33"/>
    <p:sldId id="314" r:id="rId34"/>
    <p:sldId id="373" r:id="rId35"/>
    <p:sldId id="345" r:id="rId36"/>
    <p:sldId id="374" r:id="rId37"/>
    <p:sldId id="347" r:id="rId38"/>
    <p:sldId id="375" r:id="rId39"/>
    <p:sldId id="383" r:id="rId40"/>
    <p:sldId id="368" r:id="rId41"/>
    <p:sldId id="352" r:id="rId42"/>
    <p:sldId id="353" r:id="rId43"/>
    <p:sldId id="354" r:id="rId44"/>
    <p:sldId id="355" r:id="rId45"/>
    <p:sldId id="357" r:id="rId46"/>
    <p:sldId id="359" r:id="rId47"/>
    <p:sldId id="358" r:id="rId48"/>
    <p:sldId id="356" r:id="rId49"/>
    <p:sldId id="284" r:id="rId50"/>
    <p:sldId id="288" r:id="rId51"/>
    <p:sldId id="317" r:id="rId52"/>
    <p:sldId id="278" r:id="rId53"/>
    <p:sldId id="276" r:id="rId54"/>
    <p:sldId id="283" r:id="rId55"/>
    <p:sldId id="350" r:id="rId56"/>
    <p:sldId id="337" r:id="rId57"/>
  </p:sldIdLst>
  <p:sldSz cx="9144000" cy="6858000" type="screen4x3"/>
  <p:notesSz cx="6858000" cy="9144000"/>
  <p:custShowLst>
    <p:custShow name="Presentazione personalizzata 1" id="0">
      <p:sldLst>
        <p:sld r:id="rId2"/>
        <p:sld r:id="rId3"/>
        <p:sld r:id="rId4"/>
        <p:sld r:id="rId5"/>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8029" autoAdjust="0"/>
  </p:normalViewPr>
  <p:slideViewPr>
    <p:cSldViewPr>
      <p:cViewPr varScale="1">
        <p:scale>
          <a:sx n="72" d="100"/>
          <a:sy n="72" d="100"/>
        </p:scale>
        <p:origin x="-324" y="-84"/>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image" Target="../media/image12.jpeg"/></Relationships>
</file>

<file path=ppt/diagrams/_rels/data6.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1478E-857F-4D47-9F38-57B6A9788035}"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D513D6DF-47E5-44E3-A7C2-B5401B17C646}">
      <dgm:prSet phldrT="[Testo]" custT="1"/>
      <dgm:spPr>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t>Mirko Criscuolo</a:t>
          </a:r>
          <a:endParaRPr lang="it-IT" sz="1600" b="1" dirty="0"/>
        </a:p>
      </dgm:t>
    </dgm:pt>
    <dgm:pt modelId="{E61D3F95-5D77-4315-8728-B9722DDAEC11}" type="parTrans" cxnId="{5734F12C-7D6F-472E-B905-D907B7AE0AF7}">
      <dgm:prSet/>
      <dgm:spPr/>
      <dgm:t>
        <a:bodyPr/>
        <a:lstStyle/>
        <a:p>
          <a:endParaRPr lang="it-IT"/>
        </a:p>
      </dgm:t>
    </dgm:pt>
    <dgm:pt modelId="{70241BF9-FD42-4E90-B1F3-F7D4F99FF0C0}" type="sibTrans" cxnId="{5734F12C-7D6F-472E-B905-D907B7AE0AF7}">
      <dgm:prSet/>
      <dgm:spPr/>
      <dgm:t>
        <a:bodyPr/>
        <a:lstStyle/>
        <a:p>
          <a:endParaRPr lang="it-IT"/>
        </a:p>
      </dgm:t>
    </dgm:pt>
    <dgm:pt modelId="{369C65BE-9370-4D78-88AF-13CB0DC0557D}" type="pres">
      <dgm:prSet presAssocID="{36C1478E-857F-4D47-9F38-57B6A9788035}" presName="Name0" presStyleCnt="0">
        <dgm:presLayoutVars>
          <dgm:chMax/>
          <dgm:chPref/>
          <dgm:dir/>
        </dgm:presLayoutVars>
      </dgm:prSet>
      <dgm:spPr/>
    </dgm:pt>
    <dgm:pt modelId="{B15EE8F4-EBE9-41C0-A199-A1B58514FF7F}" type="pres">
      <dgm:prSet presAssocID="{D513D6DF-47E5-44E3-A7C2-B5401B17C646}" presName="composite" presStyleCnt="0"/>
      <dgm:spPr/>
    </dgm:pt>
    <dgm:pt modelId="{B843573E-05FE-4B5A-A37E-D3C85240FBEC}" type="pres">
      <dgm:prSet presAssocID="{D513D6DF-47E5-44E3-A7C2-B5401B17C646}" presName="Accent" presStyleLbl="alignNode1" presStyleIdx="0" presStyleCnt="1">
        <dgm:presLayoutVars>
          <dgm:chMax val="0"/>
          <dgm:chPref val="0"/>
        </dgm:presLayoutVars>
      </dgm:prSet>
      <dgm:spPr/>
    </dgm:pt>
    <dgm:pt modelId="{46E4A672-E09A-40B4-8CD0-4E4E498C711B}" type="pres">
      <dgm:prSet presAssocID="{D513D6DF-47E5-44E3-A7C2-B5401B17C646}" presName="Image" presStyleLbl="bgImgPlace1" presStyleIdx="0" presStyleCnt="1">
        <dgm:presLayoutVars>
          <dgm:chMax val="0"/>
          <dgm:chPref val="0"/>
          <dgm:bulletEnabled val="1"/>
        </dgm:presLayoutVars>
      </dgm:prSet>
      <dgm:spPr>
        <a:blipFill>
          <a:blip xmlns:r="http://schemas.openxmlformats.org/officeDocument/2006/relationships" r:embed="rId1" cstate="print"/>
          <a:srcRect/>
          <a:stretch>
            <a:fillRect t="-30000" b="-30000"/>
          </a:stretch>
        </a:blipFill>
      </dgm:spPr>
      <dgm:t>
        <a:bodyPr/>
        <a:lstStyle/>
        <a:p>
          <a:endParaRPr lang="it-IT"/>
        </a:p>
      </dgm:t>
      <dgm:extLst>
        <a:ext uri="{E40237B7-FDA0-4F09-8148-C483321AD2D9}">
          <dgm14:cNvPr xmlns="" xmlns:dgm14="http://schemas.microsoft.com/office/drawing/2010/diagram" id="0" name="" descr="image (1).jpeg"/>
        </a:ext>
      </dgm:extLst>
    </dgm:pt>
    <dgm:pt modelId="{0194B398-FA14-4A2D-B2B1-C3D4192E8F0F}" type="pres">
      <dgm:prSet presAssocID="{D513D6DF-47E5-44E3-A7C2-B5401B17C646}" presName="Parent" presStyleLbl="fgAccFollowNode1" presStyleIdx="0" presStyleCnt="1">
        <dgm:presLayoutVars>
          <dgm:chMax val="0"/>
          <dgm:chPref val="0"/>
          <dgm:bulletEnabled val="1"/>
        </dgm:presLayoutVars>
      </dgm:prSet>
      <dgm:spPr/>
      <dgm:t>
        <a:bodyPr/>
        <a:lstStyle/>
        <a:p>
          <a:endParaRPr lang="it-IT"/>
        </a:p>
      </dgm:t>
    </dgm:pt>
    <dgm:pt modelId="{2C89C6B8-E30A-4D64-AAF2-9F695EDEC3A7}" type="pres">
      <dgm:prSet presAssocID="{D513D6DF-47E5-44E3-A7C2-B5401B17C646}" presName="Space" presStyleCnt="0">
        <dgm:presLayoutVars>
          <dgm:chMax val="0"/>
          <dgm:chPref val="0"/>
        </dgm:presLayoutVars>
      </dgm:prSet>
      <dgm:spPr/>
    </dgm:pt>
  </dgm:ptLst>
  <dgm:cxnLst>
    <dgm:cxn modelId="{98E4418D-7FE9-4BA0-BC2D-8B2BEB5494E3}" type="presOf" srcId="{36C1478E-857F-4D47-9F38-57B6A9788035}" destId="{369C65BE-9370-4D78-88AF-13CB0DC0557D}" srcOrd="0" destOrd="0" presId="urn:microsoft.com/office/officeart/2008/layout/AlternatingPictureCircles"/>
    <dgm:cxn modelId="{5734F12C-7D6F-472E-B905-D907B7AE0AF7}" srcId="{36C1478E-857F-4D47-9F38-57B6A9788035}" destId="{D513D6DF-47E5-44E3-A7C2-B5401B17C646}" srcOrd="0" destOrd="0" parTransId="{E61D3F95-5D77-4315-8728-B9722DDAEC11}" sibTransId="{70241BF9-FD42-4E90-B1F3-F7D4F99FF0C0}"/>
    <dgm:cxn modelId="{0B45AFAA-C5FD-494E-A084-93EAFEB3F31F}" type="presOf" srcId="{D513D6DF-47E5-44E3-A7C2-B5401B17C646}" destId="{0194B398-FA14-4A2D-B2B1-C3D4192E8F0F}" srcOrd="0" destOrd="0" presId="urn:microsoft.com/office/officeart/2008/layout/AlternatingPictureCircles"/>
    <dgm:cxn modelId="{DD9983F2-5938-4D87-8B30-4DC5E22FF7D4}" type="presParOf" srcId="{369C65BE-9370-4D78-88AF-13CB0DC0557D}" destId="{B15EE8F4-EBE9-41C0-A199-A1B58514FF7F}" srcOrd="0" destOrd="0" presId="urn:microsoft.com/office/officeart/2008/layout/AlternatingPictureCircles"/>
    <dgm:cxn modelId="{4228C89A-B6FF-490F-B10C-C8844801AAB5}" type="presParOf" srcId="{B15EE8F4-EBE9-41C0-A199-A1B58514FF7F}" destId="{B843573E-05FE-4B5A-A37E-D3C85240FBEC}" srcOrd="0" destOrd="0" presId="urn:microsoft.com/office/officeart/2008/layout/AlternatingPictureCircles"/>
    <dgm:cxn modelId="{988E94B2-7127-4F2B-B249-A5CC3D04E78B}" type="presParOf" srcId="{B15EE8F4-EBE9-41C0-A199-A1B58514FF7F}" destId="{46E4A672-E09A-40B4-8CD0-4E4E498C711B}" srcOrd="1" destOrd="0" presId="urn:microsoft.com/office/officeart/2008/layout/AlternatingPictureCircles"/>
    <dgm:cxn modelId="{6C6BBE9C-C8B1-47B1-85C2-68704FE5EB55}" type="presParOf" srcId="{B15EE8F4-EBE9-41C0-A199-A1B58514FF7F}" destId="{0194B398-FA14-4A2D-B2B1-C3D4192E8F0F}" srcOrd="2" destOrd="0" presId="urn:microsoft.com/office/officeart/2008/layout/AlternatingPictureCircles"/>
    <dgm:cxn modelId="{FF73DF9D-029E-44AB-BA9F-4EDD5A608346}" type="presParOf" srcId="{B15EE8F4-EBE9-41C0-A199-A1B58514FF7F}" destId="{2C89C6B8-E30A-4D64-AAF2-9F695EDEC3A7}" srcOrd="3" destOrd="0" presId="urn:microsoft.com/office/officeart/2008/layout/AlternatingPictureCircl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8933D-0957-475B-91EE-22A87624984B}"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2336338D-F344-4CB1-801E-2CF869F45903}">
      <dgm:prSet phldrT="[Testo]" custT="1"/>
      <dgm:spPr>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t>Rossano Amato </a:t>
          </a:r>
          <a:endParaRPr lang="it-IT" sz="1600" b="1" dirty="0"/>
        </a:p>
      </dgm:t>
    </dgm:pt>
    <dgm:pt modelId="{6AF3A6EA-0EC3-4719-B1CC-1B66406AA73E}" type="parTrans" cxnId="{7A113DC7-F456-44B1-9DD4-AD06E4AC4EF8}">
      <dgm:prSet/>
      <dgm:spPr/>
      <dgm:t>
        <a:bodyPr/>
        <a:lstStyle/>
        <a:p>
          <a:endParaRPr lang="it-IT"/>
        </a:p>
      </dgm:t>
    </dgm:pt>
    <dgm:pt modelId="{0CCE831A-27B2-43B8-9011-C3062622179B}" type="sibTrans" cxnId="{7A113DC7-F456-44B1-9DD4-AD06E4AC4EF8}">
      <dgm:prSet/>
      <dgm:spPr/>
      <dgm:t>
        <a:bodyPr/>
        <a:lstStyle/>
        <a:p>
          <a:endParaRPr lang="it-IT"/>
        </a:p>
      </dgm:t>
    </dgm:pt>
    <dgm:pt modelId="{80926479-BEAB-46DD-B3AC-15A11B7893EF}" type="pres">
      <dgm:prSet presAssocID="{34C8933D-0957-475B-91EE-22A87624984B}" presName="Name0" presStyleCnt="0">
        <dgm:presLayoutVars>
          <dgm:chMax/>
          <dgm:chPref/>
          <dgm:dir/>
        </dgm:presLayoutVars>
      </dgm:prSet>
      <dgm:spPr/>
    </dgm:pt>
    <dgm:pt modelId="{65A2D55B-8417-47B0-ADAC-F0A9C64F064B}" type="pres">
      <dgm:prSet presAssocID="{2336338D-F344-4CB1-801E-2CF869F45903}" presName="composite" presStyleCnt="0"/>
      <dgm:spPr/>
    </dgm:pt>
    <dgm:pt modelId="{DF0B2733-10D3-469E-902D-A639D4CD7F11}" type="pres">
      <dgm:prSet presAssocID="{2336338D-F344-4CB1-801E-2CF869F45903}" presName="Accent" presStyleLbl="alignNode1" presStyleIdx="0" presStyleCnt="1">
        <dgm:presLayoutVars>
          <dgm:chMax val="0"/>
          <dgm:chPref val="0"/>
        </dgm:presLayoutVars>
      </dgm:prSet>
      <dgm:spPr/>
    </dgm:pt>
    <dgm:pt modelId="{F9DB1587-B16E-4928-86AB-1DF5CD3C7797}" type="pres">
      <dgm:prSet presAssocID="{2336338D-F344-4CB1-801E-2CF869F45903}" presName="Image" presStyleLbl="bgImgPlace1" presStyleIdx="0" presStyleCnt="1" custScaleX="92155" custScaleY="102935">
        <dgm:presLayoutVars>
          <dgm:chMax val="0"/>
          <dgm:chPref val="0"/>
          <dgm:bulletEnabled val="1"/>
        </dgm:presLayoutVars>
      </dgm:prSet>
      <dgm:spPr>
        <a:blipFill>
          <a:blip xmlns:r="http://schemas.openxmlformats.org/officeDocument/2006/relationships" r:embed="rId1" cstate="print"/>
          <a:srcRect/>
          <a:stretch>
            <a:fillRect t="-32000" b="-32000"/>
          </a:stretch>
        </a:blipFill>
      </dgm:spPr>
      <dgm:extLst>
        <a:ext uri="{E40237B7-FDA0-4F09-8148-C483321AD2D9}">
          <dgm14:cNvPr xmlns="" xmlns:dgm14="http://schemas.microsoft.com/office/drawing/2010/diagram" id="0" name="" descr="image (8).jpeg"/>
        </a:ext>
      </dgm:extLst>
    </dgm:pt>
    <dgm:pt modelId="{7AC77B28-182D-463A-9E54-0828D5319F23}" type="pres">
      <dgm:prSet presAssocID="{2336338D-F344-4CB1-801E-2CF869F45903}" presName="Parent" presStyleLbl="fgAccFollowNode1" presStyleIdx="0" presStyleCnt="1">
        <dgm:presLayoutVars>
          <dgm:chMax val="0"/>
          <dgm:chPref val="0"/>
          <dgm:bulletEnabled val="1"/>
        </dgm:presLayoutVars>
      </dgm:prSet>
      <dgm:spPr/>
      <dgm:t>
        <a:bodyPr/>
        <a:lstStyle/>
        <a:p>
          <a:endParaRPr lang="it-IT"/>
        </a:p>
      </dgm:t>
    </dgm:pt>
    <dgm:pt modelId="{E542B783-AB1F-403C-B420-101B4976CC17}" type="pres">
      <dgm:prSet presAssocID="{2336338D-F344-4CB1-801E-2CF869F45903}" presName="Space" presStyleCnt="0">
        <dgm:presLayoutVars>
          <dgm:chMax val="0"/>
          <dgm:chPref val="0"/>
        </dgm:presLayoutVars>
      </dgm:prSet>
      <dgm:spPr/>
    </dgm:pt>
  </dgm:ptLst>
  <dgm:cxnLst>
    <dgm:cxn modelId="{6A505F2F-0D95-4A93-8B43-75BC732F33C8}" type="presOf" srcId="{34C8933D-0957-475B-91EE-22A87624984B}" destId="{80926479-BEAB-46DD-B3AC-15A11B7893EF}" srcOrd="0" destOrd="0" presId="urn:microsoft.com/office/officeart/2008/layout/AlternatingPictureCircles"/>
    <dgm:cxn modelId="{7B7AEFA2-2C71-4732-B437-94F1DB5AC3E4}" type="presOf" srcId="{2336338D-F344-4CB1-801E-2CF869F45903}" destId="{7AC77B28-182D-463A-9E54-0828D5319F23}" srcOrd="0" destOrd="0" presId="urn:microsoft.com/office/officeart/2008/layout/AlternatingPictureCircles"/>
    <dgm:cxn modelId="{7A113DC7-F456-44B1-9DD4-AD06E4AC4EF8}" srcId="{34C8933D-0957-475B-91EE-22A87624984B}" destId="{2336338D-F344-4CB1-801E-2CF869F45903}" srcOrd="0" destOrd="0" parTransId="{6AF3A6EA-0EC3-4719-B1CC-1B66406AA73E}" sibTransId="{0CCE831A-27B2-43B8-9011-C3062622179B}"/>
    <dgm:cxn modelId="{35E62C92-340E-45E8-8784-C3D9D32B2FE3}" type="presParOf" srcId="{80926479-BEAB-46DD-B3AC-15A11B7893EF}" destId="{65A2D55B-8417-47B0-ADAC-F0A9C64F064B}" srcOrd="0" destOrd="0" presId="urn:microsoft.com/office/officeart/2008/layout/AlternatingPictureCircles"/>
    <dgm:cxn modelId="{75C827F9-DC29-4BB7-A231-00EB390AD7DC}" type="presParOf" srcId="{65A2D55B-8417-47B0-ADAC-F0A9C64F064B}" destId="{DF0B2733-10D3-469E-902D-A639D4CD7F11}" srcOrd="0" destOrd="0" presId="urn:microsoft.com/office/officeart/2008/layout/AlternatingPictureCircles"/>
    <dgm:cxn modelId="{DCB64B96-400B-4D9D-8F44-B3941051F047}" type="presParOf" srcId="{65A2D55B-8417-47B0-ADAC-F0A9C64F064B}" destId="{F9DB1587-B16E-4928-86AB-1DF5CD3C7797}" srcOrd="1" destOrd="0" presId="urn:microsoft.com/office/officeart/2008/layout/AlternatingPictureCircles"/>
    <dgm:cxn modelId="{5061AF05-C9DC-4D4B-B52A-770E94AE5496}" type="presParOf" srcId="{65A2D55B-8417-47B0-ADAC-F0A9C64F064B}" destId="{7AC77B28-182D-463A-9E54-0828D5319F23}" srcOrd="2" destOrd="0" presId="urn:microsoft.com/office/officeart/2008/layout/AlternatingPictureCircles"/>
    <dgm:cxn modelId="{FD04BFF2-342D-4E70-B9D8-93BDC5BB5616}" type="presParOf" srcId="{65A2D55B-8417-47B0-ADAC-F0A9C64F064B}" destId="{E542B783-AB1F-403C-B420-101B4976CC17}" srcOrd="3" destOrd="0" presId="urn:microsoft.com/office/officeart/2008/layout/AlternatingPictureCircle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9BCCB-623A-4E2D-812F-B526B42AD642}"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635AC88A-86D5-4B80-A190-B9A5937843C8}">
      <dgm:prSet phldrT="[Testo]" custT="1"/>
      <dgm:spPr>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latin typeface="+mj-lt"/>
            </a:rPr>
            <a:t>Antonio Albano</a:t>
          </a:r>
          <a:endParaRPr lang="it-IT" sz="1600" b="1" dirty="0">
            <a:latin typeface="+mj-lt"/>
          </a:endParaRPr>
        </a:p>
      </dgm:t>
    </dgm:pt>
    <dgm:pt modelId="{6EDAEB5B-173A-4E14-BC95-1E48842B99D0}" type="parTrans" cxnId="{030D0046-5B39-4C3A-A1D9-E70E292AD1F4}">
      <dgm:prSet/>
      <dgm:spPr/>
      <dgm:t>
        <a:bodyPr/>
        <a:lstStyle/>
        <a:p>
          <a:endParaRPr lang="it-IT"/>
        </a:p>
      </dgm:t>
    </dgm:pt>
    <dgm:pt modelId="{08FD2543-FE2B-41B8-B0E9-46811EEEBFD0}" type="sibTrans" cxnId="{030D0046-5B39-4C3A-A1D9-E70E292AD1F4}">
      <dgm:prSet/>
      <dgm:spPr/>
      <dgm:t>
        <a:bodyPr/>
        <a:lstStyle/>
        <a:p>
          <a:endParaRPr lang="it-IT"/>
        </a:p>
      </dgm:t>
    </dgm:pt>
    <dgm:pt modelId="{3AE0686D-6AF4-4B2C-BD07-A2C187FF5395}" type="pres">
      <dgm:prSet presAssocID="{9FD9BCCB-623A-4E2D-812F-B526B42AD642}" presName="Name0" presStyleCnt="0">
        <dgm:presLayoutVars>
          <dgm:chMax/>
          <dgm:chPref/>
          <dgm:dir/>
        </dgm:presLayoutVars>
      </dgm:prSet>
      <dgm:spPr/>
    </dgm:pt>
    <dgm:pt modelId="{AECA22F4-6F42-4B78-8F61-75335C017B7B}" type="pres">
      <dgm:prSet presAssocID="{635AC88A-86D5-4B80-A190-B9A5937843C8}" presName="composite" presStyleCnt="0"/>
      <dgm:spPr/>
    </dgm:pt>
    <dgm:pt modelId="{ADBA6668-820D-495D-B35F-E0DC0EA49AF9}" type="pres">
      <dgm:prSet presAssocID="{635AC88A-86D5-4B80-A190-B9A5937843C8}" presName="Accent" presStyleLbl="alignNode1" presStyleIdx="0" presStyleCnt="1">
        <dgm:presLayoutVars>
          <dgm:chMax val="0"/>
          <dgm:chPref val="0"/>
        </dgm:presLayoutVars>
      </dgm:prSet>
      <dgm:spPr/>
    </dgm:pt>
    <dgm:pt modelId="{DE71A075-07F9-4051-BF0E-4213F2B4EEBB}" type="pres">
      <dgm:prSet presAssocID="{635AC88A-86D5-4B80-A190-B9A5937843C8}" presName="Image" presStyleLbl="bgImgPlace1" presStyleIdx="0" presStyleCnt="1">
        <dgm:presLayoutVars>
          <dgm:chMax val="0"/>
          <dgm:chPref val="0"/>
          <dgm:bulletEnabled val="1"/>
        </dgm:presLayoutVars>
      </dgm:prSet>
      <dgm:spPr>
        <a:blipFill>
          <a:blip xmlns:r="http://schemas.openxmlformats.org/officeDocument/2006/relationships" r:embed="rId1" cstate="print"/>
          <a:srcRect/>
          <a:stretch>
            <a:fillRect t="-29000" b="-29000"/>
          </a:stretch>
        </a:blipFill>
      </dgm:spPr>
      <dgm:t>
        <a:bodyPr/>
        <a:lstStyle/>
        <a:p>
          <a:endParaRPr lang="it-IT"/>
        </a:p>
      </dgm:t>
      <dgm:extLst>
        <a:ext uri="{E40237B7-FDA0-4F09-8148-C483321AD2D9}">
          <dgm14:cNvPr xmlns="" xmlns:dgm14="http://schemas.microsoft.com/office/drawing/2010/diagram" id="0" name="" descr="image.jpeg"/>
        </a:ext>
      </dgm:extLst>
    </dgm:pt>
    <dgm:pt modelId="{F2FDF31C-9655-474B-B272-F1D99B0500D4}" type="pres">
      <dgm:prSet presAssocID="{635AC88A-86D5-4B80-A190-B9A5937843C8}" presName="Parent" presStyleLbl="fgAccFollowNode1" presStyleIdx="0" presStyleCnt="1">
        <dgm:presLayoutVars>
          <dgm:chMax val="0"/>
          <dgm:chPref val="0"/>
          <dgm:bulletEnabled val="1"/>
        </dgm:presLayoutVars>
      </dgm:prSet>
      <dgm:spPr/>
      <dgm:t>
        <a:bodyPr/>
        <a:lstStyle/>
        <a:p>
          <a:endParaRPr lang="it-IT"/>
        </a:p>
      </dgm:t>
    </dgm:pt>
    <dgm:pt modelId="{00D2DA4A-7636-46A0-9BF8-770C5E88564A}" type="pres">
      <dgm:prSet presAssocID="{635AC88A-86D5-4B80-A190-B9A5937843C8}" presName="Space" presStyleCnt="0">
        <dgm:presLayoutVars>
          <dgm:chMax val="0"/>
          <dgm:chPref val="0"/>
        </dgm:presLayoutVars>
      </dgm:prSet>
      <dgm:spPr/>
    </dgm:pt>
  </dgm:ptLst>
  <dgm:cxnLst>
    <dgm:cxn modelId="{127DFDCE-4E71-469F-BF3E-5A98F4E2E969}" type="presOf" srcId="{635AC88A-86D5-4B80-A190-B9A5937843C8}" destId="{F2FDF31C-9655-474B-B272-F1D99B0500D4}" srcOrd="0" destOrd="0" presId="urn:microsoft.com/office/officeart/2008/layout/AlternatingPictureCircles"/>
    <dgm:cxn modelId="{28E6F4C8-6CE2-40D4-998A-938D14BFD8C1}" type="presOf" srcId="{9FD9BCCB-623A-4E2D-812F-B526B42AD642}" destId="{3AE0686D-6AF4-4B2C-BD07-A2C187FF5395}" srcOrd="0" destOrd="0" presId="urn:microsoft.com/office/officeart/2008/layout/AlternatingPictureCircles"/>
    <dgm:cxn modelId="{030D0046-5B39-4C3A-A1D9-E70E292AD1F4}" srcId="{9FD9BCCB-623A-4E2D-812F-B526B42AD642}" destId="{635AC88A-86D5-4B80-A190-B9A5937843C8}" srcOrd="0" destOrd="0" parTransId="{6EDAEB5B-173A-4E14-BC95-1E48842B99D0}" sibTransId="{08FD2543-FE2B-41B8-B0E9-46811EEEBFD0}"/>
    <dgm:cxn modelId="{A98456F8-5A99-432A-BF74-FD86E0724CD4}" type="presParOf" srcId="{3AE0686D-6AF4-4B2C-BD07-A2C187FF5395}" destId="{AECA22F4-6F42-4B78-8F61-75335C017B7B}" srcOrd="0" destOrd="0" presId="urn:microsoft.com/office/officeart/2008/layout/AlternatingPictureCircles"/>
    <dgm:cxn modelId="{CDC179E5-3484-49FF-B4A9-212AC7B8B39F}" type="presParOf" srcId="{AECA22F4-6F42-4B78-8F61-75335C017B7B}" destId="{ADBA6668-820D-495D-B35F-E0DC0EA49AF9}" srcOrd="0" destOrd="0" presId="urn:microsoft.com/office/officeart/2008/layout/AlternatingPictureCircles"/>
    <dgm:cxn modelId="{90298F2D-6187-4BA6-9BE4-36378EB43215}" type="presParOf" srcId="{AECA22F4-6F42-4B78-8F61-75335C017B7B}" destId="{DE71A075-07F9-4051-BF0E-4213F2B4EEBB}" srcOrd="1" destOrd="0" presId="urn:microsoft.com/office/officeart/2008/layout/AlternatingPictureCircles"/>
    <dgm:cxn modelId="{81819501-D848-4875-82CD-21312F4A13C2}" type="presParOf" srcId="{AECA22F4-6F42-4B78-8F61-75335C017B7B}" destId="{F2FDF31C-9655-474B-B272-F1D99B0500D4}" srcOrd="2" destOrd="0" presId="urn:microsoft.com/office/officeart/2008/layout/AlternatingPictureCircles"/>
    <dgm:cxn modelId="{9010616D-C497-4500-8B2E-E7277E57441D}" type="presParOf" srcId="{AECA22F4-6F42-4B78-8F61-75335C017B7B}" destId="{00D2DA4A-7636-46A0-9BF8-770C5E88564A}" srcOrd="3" destOrd="0" presId="urn:microsoft.com/office/officeart/2008/layout/AlternatingPictureCircles"/>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4FBC2E-7A9C-41B5-8C50-530582D3970D}"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8BFD4A9D-F7BB-4E2F-81D8-E152BCF0BAE7}">
      <dgm:prSet phldrT="[Testo]" custT="1"/>
      <dgm:spPr>
        <a:gradFill rotWithShape="0">
          <a:gsLst>
            <a:gs pos="27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t>Luca Giordano</a:t>
          </a:r>
          <a:endParaRPr lang="it-IT" sz="1600" b="1" dirty="0"/>
        </a:p>
      </dgm:t>
    </dgm:pt>
    <dgm:pt modelId="{0877684F-BD71-4442-BEC2-E126B3D7D00B}" type="parTrans" cxnId="{F4436BCC-8AAC-4E92-9450-77AD45BF4CF4}">
      <dgm:prSet/>
      <dgm:spPr/>
      <dgm:t>
        <a:bodyPr/>
        <a:lstStyle/>
        <a:p>
          <a:endParaRPr lang="it-IT"/>
        </a:p>
      </dgm:t>
    </dgm:pt>
    <dgm:pt modelId="{18E5172A-18F2-4B3B-9148-1A784E7522F0}" type="sibTrans" cxnId="{F4436BCC-8AAC-4E92-9450-77AD45BF4CF4}">
      <dgm:prSet/>
      <dgm:spPr/>
      <dgm:t>
        <a:bodyPr/>
        <a:lstStyle/>
        <a:p>
          <a:endParaRPr lang="it-IT"/>
        </a:p>
      </dgm:t>
    </dgm:pt>
    <dgm:pt modelId="{EA56EB89-1F4F-4F8E-9AA9-6F9CD564F26B}" type="pres">
      <dgm:prSet presAssocID="{EA4FBC2E-7A9C-41B5-8C50-530582D3970D}" presName="Name0" presStyleCnt="0">
        <dgm:presLayoutVars>
          <dgm:chMax/>
          <dgm:chPref/>
          <dgm:dir/>
        </dgm:presLayoutVars>
      </dgm:prSet>
      <dgm:spPr/>
    </dgm:pt>
    <dgm:pt modelId="{46C5F940-8B0C-49DA-A584-D1AF58933AFE}" type="pres">
      <dgm:prSet presAssocID="{8BFD4A9D-F7BB-4E2F-81D8-E152BCF0BAE7}" presName="composite" presStyleCnt="0"/>
      <dgm:spPr/>
    </dgm:pt>
    <dgm:pt modelId="{256B8729-18F3-4AFC-B444-794836D36B58}" type="pres">
      <dgm:prSet presAssocID="{8BFD4A9D-F7BB-4E2F-81D8-E152BCF0BAE7}" presName="Accent" presStyleLbl="alignNode1" presStyleIdx="0" presStyleCnt="1">
        <dgm:presLayoutVars>
          <dgm:chMax val="0"/>
          <dgm:chPref val="0"/>
        </dgm:presLayoutVars>
      </dgm:prSet>
      <dgm:spPr/>
    </dgm:pt>
    <dgm:pt modelId="{AA46AC1B-799C-4635-9B69-557BE07E2DA6}" type="pres">
      <dgm:prSet presAssocID="{8BFD4A9D-F7BB-4E2F-81D8-E152BCF0BAE7}" presName="Image" presStyleLbl="bgImgPlace1" presStyleIdx="0" presStyleCnt="1">
        <dgm:presLayoutVars>
          <dgm:chMax val="0"/>
          <dgm:chPref val="0"/>
          <dgm:bulletEnabled val="1"/>
        </dgm:presLayoutVars>
      </dgm:prSet>
      <dgm:spPr>
        <a:blipFill>
          <a:blip xmlns:r="http://schemas.openxmlformats.org/officeDocument/2006/relationships" r:embed="rId1" cstate="print"/>
          <a:srcRect/>
          <a:stretch>
            <a:fillRect t="-36000" b="-36000"/>
          </a:stretch>
        </a:blipFill>
      </dgm:spPr>
      <dgm:t>
        <a:bodyPr/>
        <a:lstStyle/>
        <a:p>
          <a:endParaRPr lang="it-IT"/>
        </a:p>
      </dgm:t>
      <dgm:extLst>
        <a:ext uri="{E40237B7-FDA0-4F09-8148-C483321AD2D9}">
          <dgm14:cNvPr xmlns="" xmlns:dgm14="http://schemas.microsoft.com/office/drawing/2010/diagram" id="0" name="" descr="image (1).jpeg"/>
        </a:ext>
      </dgm:extLst>
    </dgm:pt>
    <dgm:pt modelId="{2CDE7AE4-1C2B-4A08-A581-B7217BA49637}" type="pres">
      <dgm:prSet presAssocID="{8BFD4A9D-F7BB-4E2F-81D8-E152BCF0BAE7}" presName="Parent" presStyleLbl="fgAccFollowNode1" presStyleIdx="0" presStyleCnt="1">
        <dgm:presLayoutVars>
          <dgm:chMax val="0"/>
          <dgm:chPref val="0"/>
          <dgm:bulletEnabled val="1"/>
        </dgm:presLayoutVars>
      </dgm:prSet>
      <dgm:spPr/>
      <dgm:t>
        <a:bodyPr/>
        <a:lstStyle/>
        <a:p>
          <a:endParaRPr lang="it-IT"/>
        </a:p>
      </dgm:t>
    </dgm:pt>
    <dgm:pt modelId="{8B8FC8BB-51B8-430E-AC71-59A704EE8D87}" type="pres">
      <dgm:prSet presAssocID="{8BFD4A9D-F7BB-4E2F-81D8-E152BCF0BAE7}" presName="Space" presStyleCnt="0">
        <dgm:presLayoutVars>
          <dgm:chMax val="0"/>
          <dgm:chPref val="0"/>
        </dgm:presLayoutVars>
      </dgm:prSet>
      <dgm:spPr/>
    </dgm:pt>
  </dgm:ptLst>
  <dgm:cxnLst>
    <dgm:cxn modelId="{35D551E7-F95E-4863-A2E6-23BC51251DD1}" type="presOf" srcId="{8BFD4A9D-F7BB-4E2F-81D8-E152BCF0BAE7}" destId="{2CDE7AE4-1C2B-4A08-A581-B7217BA49637}" srcOrd="0" destOrd="0" presId="urn:microsoft.com/office/officeart/2008/layout/AlternatingPictureCircles"/>
    <dgm:cxn modelId="{B0730447-C74A-4634-A8ED-4BC78B32BFD0}" type="presOf" srcId="{EA4FBC2E-7A9C-41B5-8C50-530582D3970D}" destId="{EA56EB89-1F4F-4F8E-9AA9-6F9CD564F26B}" srcOrd="0" destOrd="0" presId="urn:microsoft.com/office/officeart/2008/layout/AlternatingPictureCircles"/>
    <dgm:cxn modelId="{F4436BCC-8AAC-4E92-9450-77AD45BF4CF4}" srcId="{EA4FBC2E-7A9C-41B5-8C50-530582D3970D}" destId="{8BFD4A9D-F7BB-4E2F-81D8-E152BCF0BAE7}" srcOrd="0" destOrd="0" parTransId="{0877684F-BD71-4442-BEC2-E126B3D7D00B}" sibTransId="{18E5172A-18F2-4B3B-9148-1A784E7522F0}"/>
    <dgm:cxn modelId="{0ABD6ECB-7A6C-44D9-A0E9-BB035888BA87}" type="presParOf" srcId="{EA56EB89-1F4F-4F8E-9AA9-6F9CD564F26B}" destId="{46C5F940-8B0C-49DA-A584-D1AF58933AFE}" srcOrd="0" destOrd="0" presId="urn:microsoft.com/office/officeart/2008/layout/AlternatingPictureCircles"/>
    <dgm:cxn modelId="{A78964A6-CB25-47FE-B32F-BDBC2B1A93FE}" type="presParOf" srcId="{46C5F940-8B0C-49DA-A584-D1AF58933AFE}" destId="{256B8729-18F3-4AFC-B444-794836D36B58}" srcOrd="0" destOrd="0" presId="urn:microsoft.com/office/officeart/2008/layout/AlternatingPictureCircles"/>
    <dgm:cxn modelId="{0BEC36C0-8B12-476C-A91B-B68387D17E9C}" type="presParOf" srcId="{46C5F940-8B0C-49DA-A584-D1AF58933AFE}" destId="{AA46AC1B-799C-4635-9B69-557BE07E2DA6}" srcOrd="1" destOrd="0" presId="urn:microsoft.com/office/officeart/2008/layout/AlternatingPictureCircles"/>
    <dgm:cxn modelId="{DAA614E2-2C4D-4E5F-9273-66A81D299AE2}" type="presParOf" srcId="{46C5F940-8B0C-49DA-A584-D1AF58933AFE}" destId="{2CDE7AE4-1C2B-4A08-A581-B7217BA49637}" srcOrd="2" destOrd="0" presId="urn:microsoft.com/office/officeart/2008/layout/AlternatingPictureCircles"/>
    <dgm:cxn modelId="{1DB0138F-7CF4-43C1-9513-51CA676AB32E}" type="presParOf" srcId="{46C5F940-8B0C-49DA-A584-D1AF58933AFE}" destId="{8B8FC8BB-51B8-430E-AC71-59A704EE8D87}" srcOrd="3" destOrd="0" presId="urn:microsoft.com/office/officeart/2008/layout/AlternatingPictureCircles"/>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2643AD-E68F-4FDB-8E46-66F22AE7B819}"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42A0CDA0-3A13-455C-967C-1C47035CE9A5}">
      <dgm:prSet phldrT="[Testo]" custT="1"/>
      <dgm:spPr>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t>Luisa </a:t>
          </a:r>
          <a:r>
            <a:rPr lang="it-IT" sz="1600" b="1" dirty="0" err="1" smtClean="0"/>
            <a:t>Benivento</a:t>
          </a:r>
          <a:endParaRPr lang="it-IT" sz="1600" b="1" dirty="0"/>
        </a:p>
      </dgm:t>
    </dgm:pt>
    <dgm:pt modelId="{D062F57E-F8C7-406C-8CED-DC309575A028}" type="parTrans" cxnId="{D089640E-4B74-4245-83FF-0D9E587D5B33}">
      <dgm:prSet/>
      <dgm:spPr/>
      <dgm:t>
        <a:bodyPr/>
        <a:lstStyle/>
        <a:p>
          <a:endParaRPr lang="it-IT"/>
        </a:p>
      </dgm:t>
    </dgm:pt>
    <dgm:pt modelId="{6BDF0D52-B42B-4FA2-A341-8AE802D138AC}" type="sibTrans" cxnId="{D089640E-4B74-4245-83FF-0D9E587D5B33}">
      <dgm:prSet/>
      <dgm:spPr/>
      <dgm:t>
        <a:bodyPr/>
        <a:lstStyle/>
        <a:p>
          <a:endParaRPr lang="it-IT"/>
        </a:p>
      </dgm:t>
    </dgm:pt>
    <dgm:pt modelId="{E034F44D-788E-46AA-8340-C5A8C0D33F03}" type="pres">
      <dgm:prSet presAssocID="{7C2643AD-E68F-4FDB-8E46-66F22AE7B819}" presName="Name0" presStyleCnt="0">
        <dgm:presLayoutVars>
          <dgm:chMax/>
          <dgm:chPref/>
          <dgm:dir/>
        </dgm:presLayoutVars>
      </dgm:prSet>
      <dgm:spPr/>
    </dgm:pt>
    <dgm:pt modelId="{02ED4294-F9CA-4EAB-9D8E-2F08BDB4A5B9}" type="pres">
      <dgm:prSet presAssocID="{42A0CDA0-3A13-455C-967C-1C47035CE9A5}" presName="composite" presStyleCnt="0"/>
      <dgm:spPr/>
    </dgm:pt>
    <dgm:pt modelId="{DF79B308-C3E0-48B2-B3CA-E003417534F6}" type="pres">
      <dgm:prSet presAssocID="{42A0CDA0-3A13-455C-967C-1C47035CE9A5}" presName="Accent" presStyleLbl="alignNode1" presStyleIdx="0" presStyleCnt="1">
        <dgm:presLayoutVars>
          <dgm:chMax val="0"/>
          <dgm:chPref val="0"/>
        </dgm:presLayoutVars>
      </dgm:prSet>
      <dgm:spPr>
        <a:solidFill>
          <a:schemeClr val="accent1"/>
        </a:solidFill>
      </dgm:spPr>
    </dgm:pt>
    <dgm:pt modelId="{2FDF5EFE-484D-444D-BBBD-5BC3C0BDDEB5}" type="pres">
      <dgm:prSet presAssocID="{42A0CDA0-3A13-455C-967C-1C47035CE9A5}" presName="Image" presStyleLbl="bgImgPlace1" presStyleIdx="0" presStyleCnt="1">
        <dgm:presLayoutVars>
          <dgm:chMax val="0"/>
          <dgm:chPref val="0"/>
          <dgm:bulletEnabled val="1"/>
        </dgm:presLayoutVars>
      </dgm:prSet>
      <dgm:spPr>
        <a:blipFill>
          <a:blip xmlns:r="http://schemas.openxmlformats.org/officeDocument/2006/relationships" r:embed="rId1" cstate="print"/>
          <a:srcRect/>
          <a:stretch>
            <a:fillRect t="-33000" b="-33000"/>
          </a:stretch>
        </a:blipFill>
      </dgm:spPr>
      <dgm:t>
        <a:bodyPr/>
        <a:lstStyle/>
        <a:p>
          <a:endParaRPr lang="it-IT"/>
        </a:p>
      </dgm:t>
      <dgm:extLst>
        <a:ext uri="{E40237B7-FDA0-4F09-8148-C483321AD2D9}">
          <dgm14:cNvPr xmlns="" xmlns:dgm14="http://schemas.microsoft.com/office/drawing/2010/diagram" id="0" name="" descr="image.jpeg"/>
        </a:ext>
      </dgm:extLst>
    </dgm:pt>
    <dgm:pt modelId="{81BC70CC-4456-4A38-A887-738E09D6A135}" type="pres">
      <dgm:prSet presAssocID="{42A0CDA0-3A13-455C-967C-1C47035CE9A5}" presName="Parent" presStyleLbl="fgAccFollowNode1" presStyleIdx="0" presStyleCnt="1" custScaleX="103170">
        <dgm:presLayoutVars>
          <dgm:chMax val="0"/>
          <dgm:chPref val="0"/>
          <dgm:bulletEnabled val="1"/>
        </dgm:presLayoutVars>
      </dgm:prSet>
      <dgm:spPr/>
      <dgm:t>
        <a:bodyPr/>
        <a:lstStyle/>
        <a:p>
          <a:endParaRPr lang="it-IT"/>
        </a:p>
      </dgm:t>
    </dgm:pt>
    <dgm:pt modelId="{3B3BE3C8-E636-4C68-8D26-02CA1512FDAE}" type="pres">
      <dgm:prSet presAssocID="{42A0CDA0-3A13-455C-967C-1C47035CE9A5}" presName="Space" presStyleCnt="0">
        <dgm:presLayoutVars>
          <dgm:chMax val="0"/>
          <dgm:chPref val="0"/>
        </dgm:presLayoutVars>
      </dgm:prSet>
      <dgm:spPr/>
    </dgm:pt>
  </dgm:ptLst>
  <dgm:cxnLst>
    <dgm:cxn modelId="{D089640E-4B74-4245-83FF-0D9E587D5B33}" srcId="{7C2643AD-E68F-4FDB-8E46-66F22AE7B819}" destId="{42A0CDA0-3A13-455C-967C-1C47035CE9A5}" srcOrd="0" destOrd="0" parTransId="{D062F57E-F8C7-406C-8CED-DC309575A028}" sibTransId="{6BDF0D52-B42B-4FA2-A341-8AE802D138AC}"/>
    <dgm:cxn modelId="{4151BD70-B311-486B-A0CC-955A49ADBE72}" type="presOf" srcId="{42A0CDA0-3A13-455C-967C-1C47035CE9A5}" destId="{81BC70CC-4456-4A38-A887-738E09D6A135}" srcOrd="0" destOrd="0" presId="urn:microsoft.com/office/officeart/2008/layout/AlternatingPictureCircles"/>
    <dgm:cxn modelId="{6FEBE202-EF73-4886-A898-E98DBC9434C6}" type="presOf" srcId="{7C2643AD-E68F-4FDB-8E46-66F22AE7B819}" destId="{E034F44D-788E-46AA-8340-C5A8C0D33F03}" srcOrd="0" destOrd="0" presId="urn:microsoft.com/office/officeart/2008/layout/AlternatingPictureCircles"/>
    <dgm:cxn modelId="{C9EBE183-1711-408E-AF64-B31467CA37FC}" type="presParOf" srcId="{E034F44D-788E-46AA-8340-C5A8C0D33F03}" destId="{02ED4294-F9CA-4EAB-9D8E-2F08BDB4A5B9}" srcOrd="0" destOrd="0" presId="urn:microsoft.com/office/officeart/2008/layout/AlternatingPictureCircles"/>
    <dgm:cxn modelId="{D280E764-8202-4B9D-9E1C-7D6656E4CCE2}" type="presParOf" srcId="{02ED4294-F9CA-4EAB-9D8E-2F08BDB4A5B9}" destId="{DF79B308-C3E0-48B2-B3CA-E003417534F6}" srcOrd="0" destOrd="0" presId="urn:microsoft.com/office/officeart/2008/layout/AlternatingPictureCircles"/>
    <dgm:cxn modelId="{5FA75927-FB43-48BC-ADE3-4556146C3B30}" type="presParOf" srcId="{02ED4294-F9CA-4EAB-9D8E-2F08BDB4A5B9}" destId="{2FDF5EFE-484D-444D-BBBD-5BC3C0BDDEB5}" srcOrd="1" destOrd="0" presId="urn:microsoft.com/office/officeart/2008/layout/AlternatingPictureCircles"/>
    <dgm:cxn modelId="{78F8F377-A869-44CD-A301-CB726DC2BE5D}" type="presParOf" srcId="{02ED4294-F9CA-4EAB-9D8E-2F08BDB4A5B9}" destId="{81BC70CC-4456-4A38-A887-738E09D6A135}" srcOrd="2" destOrd="0" presId="urn:microsoft.com/office/officeart/2008/layout/AlternatingPictureCircles"/>
    <dgm:cxn modelId="{38F789EF-2E2A-41C1-85E8-9E425CEF7F1B}" type="presParOf" srcId="{02ED4294-F9CA-4EAB-9D8E-2F08BDB4A5B9}" destId="{3B3BE3C8-E636-4C68-8D26-02CA1512FDAE}" srcOrd="3" destOrd="0" presId="urn:microsoft.com/office/officeart/2008/layout/AlternatingPictureCircles"/>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A8920F-E748-4393-9B80-C955E0C9CF84}"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8C981C8F-DD7A-40CE-8464-3254D3E8ACF4}">
      <dgm:prSet phldrT="[Testo]" custT="1"/>
      <dgm:spPr>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it-IT" sz="1600" b="1" dirty="0" smtClean="0"/>
            <a:t>Francesco Albano</a:t>
          </a:r>
          <a:endParaRPr lang="it-IT" sz="1600" b="1" dirty="0"/>
        </a:p>
      </dgm:t>
    </dgm:pt>
    <dgm:pt modelId="{E65248A4-AD34-44DE-8C34-6BA0763F8587}" type="parTrans" cxnId="{18311465-4CB5-4598-B9E8-3BA664714360}">
      <dgm:prSet/>
      <dgm:spPr/>
      <dgm:t>
        <a:bodyPr/>
        <a:lstStyle/>
        <a:p>
          <a:endParaRPr lang="it-IT"/>
        </a:p>
      </dgm:t>
    </dgm:pt>
    <dgm:pt modelId="{524FF519-95F7-4505-AA12-38BD9FC1901C}" type="sibTrans" cxnId="{18311465-4CB5-4598-B9E8-3BA664714360}">
      <dgm:prSet/>
      <dgm:spPr/>
      <dgm:t>
        <a:bodyPr/>
        <a:lstStyle/>
        <a:p>
          <a:endParaRPr lang="it-IT"/>
        </a:p>
      </dgm:t>
    </dgm:pt>
    <dgm:pt modelId="{E20AE35F-1722-400E-BF10-A9887BDD6A57}" type="pres">
      <dgm:prSet presAssocID="{F4A8920F-E748-4393-9B80-C955E0C9CF84}" presName="Name0" presStyleCnt="0">
        <dgm:presLayoutVars>
          <dgm:chMax/>
          <dgm:chPref/>
          <dgm:dir/>
        </dgm:presLayoutVars>
      </dgm:prSet>
      <dgm:spPr/>
    </dgm:pt>
    <dgm:pt modelId="{DFF6047B-0C5D-4439-A69E-03409BAEFFB0}" type="pres">
      <dgm:prSet presAssocID="{8C981C8F-DD7A-40CE-8464-3254D3E8ACF4}" presName="composite" presStyleCnt="0"/>
      <dgm:spPr/>
    </dgm:pt>
    <dgm:pt modelId="{17D0B6E8-BFF3-4718-A328-664B370CBCB4}" type="pres">
      <dgm:prSet presAssocID="{8C981C8F-DD7A-40CE-8464-3254D3E8ACF4}" presName="Accent" presStyleLbl="alignNode1" presStyleIdx="0" presStyleCnt="1">
        <dgm:presLayoutVars>
          <dgm:chMax val="0"/>
          <dgm:chPref val="0"/>
        </dgm:presLayoutVars>
      </dgm:prSet>
      <dgm:spPr/>
    </dgm:pt>
    <dgm:pt modelId="{BBFA1FC0-7E2F-4B75-A404-A9E3994270B2}" type="pres">
      <dgm:prSet presAssocID="{8C981C8F-DD7A-40CE-8464-3254D3E8ACF4}" presName="Image" presStyleLbl="bgImgPlace1" presStyleIdx="0" presStyleCnt="1">
        <dgm:presLayoutVars>
          <dgm:chMax val="0"/>
          <dgm:chPref val="0"/>
          <dgm:bulletEnabled val="1"/>
        </dgm:presLayoutVars>
      </dgm:prSet>
      <dgm:spPr>
        <a:blipFill>
          <a:blip xmlns:r="http://schemas.openxmlformats.org/officeDocument/2006/relationships" r:embed="rId1" cstate="print"/>
          <a:srcRect/>
          <a:stretch>
            <a:fillRect t="-37000" b="-37000"/>
          </a:stretch>
        </a:blipFill>
      </dgm:spPr>
      <dgm:t>
        <a:bodyPr/>
        <a:lstStyle/>
        <a:p>
          <a:endParaRPr lang="it-IT"/>
        </a:p>
      </dgm:t>
      <dgm:extLst>
        <a:ext uri="{E40237B7-FDA0-4F09-8148-C483321AD2D9}">
          <dgm14:cNvPr xmlns="" xmlns:dgm14="http://schemas.microsoft.com/office/drawing/2010/diagram" id="0" name="" descr="image.jpeg"/>
        </a:ext>
      </dgm:extLst>
    </dgm:pt>
    <dgm:pt modelId="{A8284D57-93E2-4033-AE5D-27485850BE41}" type="pres">
      <dgm:prSet presAssocID="{8C981C8F-DD7A-40CE-8464-3254D3E8ACF4}" presName="Parent" presStyleLbl="fgAccFollowNode1" presStyleIdx="0" presStyleCnt="1">
        <dgm:presLayoutVars>
          <dgm:chMax val="0"/>
          <dgm:chPref val="0"/>
          <dgm:bulletEnabled val="1"/>
        </dgm:presLayoutVars>
      </dgm:prSet>
      <dgm:spPr/>
      <dgm:t>
        <a:bodyPr/>
        <a:lstStyle/>
        <a:p>
          <a:endParaRPr lang="it-IT"/>
        </a:p>
      </dgm:t>
    </dgm:pt>
    <dgm:pt modelId="{D2455EDD-5BD6-4EA4-B250-32490C2CAF97}" type="pres">
      <dgm:prSet presAssocID="{8C981C8F-DD7A-40CE-8464-3254D3E8ACF4}" presName="Space" presStyleCnt="0">
        <dgm:presLayoutVars>
          <dgm:chMax val="0"/>
          <dgm:chPref val="0"/>
        </dgm:presLayoutVars>
      </dgm:prSet>
      <dgm:spPr/>
    </dgm:pt>
  </dgm:ptLst>
  <dgm:cxnLst>
    <dgm:cxn modelId="{18311465-4CB5-4598-B9E8-3BA664714360}" srcId="{F4A8920F-E748-4393-9B80-C955E0C9CF84}" destId="{8C981C8F-DD7A-40CE-8464-3254D3E8ACF4}" srcOrd="0" destOrd="0" parTransId="{E65248A4-AD34-44DE-8C34-6BA0763F8587}" sibTransId="{524FF519-95F7-4505-AA12-38BD9FC1901C}"/>
    <dgm:cxn modelId="{A98E3254-0FE6-434A-B164-F94E06152DCD}" type="presOf" srcId="{8C981C8F-DD7A-40CE-8464-3254D3E8ACF4}" destId="{A8284D57-93E2-4033-AE5D-27485850BE41}" srcOrd="0" destOrd="0" presId="urn:microsoft.com/office/officeart/2008/layout/AlternatingPictureCircles"/>
    <dgm:cxn modelId="{FA6096FF-3162-40FA-B295-D12E2DC44917}" type="presOf" srcId="{F4A8920F-E748-4393-9B80-C955E0C9CF84}" destId="{E20AE35F-1722-400E-BF10-A9887BDD6A57}" srcOrd="0" destOrd="0" presId="urn:microsoft.com/office/officeart/2008/layout/AlternatingPictureCircles"/>
    <dgm:cxn modelId="{405B1E12-D993-48AF-830A-A13129E067AC}" type="presParOf" srcId="{E20AE35F-1722-400E-BF10-A9887BDD6A57}" destId="{DFF6047B-0C5D-4439-A69E-03409BAEFFB0}" srcOrd="0" destOrd="0" presId="urn:microsoft.com/office/officeart/2008/layout/AlternatingPictureCircles"/>
    <dgm:cxn modelId="{6DAFBAAE-24F7-4A29-92ED-5A7CDCB874DC}" type="presParOf" srcId="{DFF6047B-0C5D-4439-A69E-03409BAEFFB0}" destId="{17D0B6E8-BFF3-4718-A328-664B370CBCB4}" srcOrd="0" destOrd="0" presId="urn:microsoft.com/office/officeart/2008/layout/AlternatingPictureCircles"/>
    <dgm:cxn modelId="{ECF2A18E-E01D-4F9C-BC61-DF04C52514A0}" type="presParOf" srcId="{DFF6047B-0C5D-4439-A69E-03409BAEFFB0}" destId="{BBFA1FC0-7E2F-4B75-A404-A9E3994270B2}" srcOrd="1" destOrd="0" presId="urn:microsoft.com/office/officeart/2008/layout/AlternatingPictureCircles"/>
    <dgm:cxn modelId="{1BB28249-FCE8-441A-9CFD-7A906F85F91E}" type="presParOf" srcId="{DFF6047B-0C5D-4439-A69E-03409BAEFFB0}" destId="{A8284D57-93E2-4033-AE5D-27485850BE41}" srcOrd="2" destOrd="0" presId="urn:microsoft.com/office/officeart/2008/layout/AlternatingPictureCircles"/>
    <dgm:cxn modelId="{41862CD7-B663-4AA8-8669-F8BAADE77E9D}" type="presParOf" srcId="{DFF6047B-0C5D-4439-A69E-03409BAEFFB0}" destId="{D2455EDD-5BD6-4EA4-B250-32490C2CAF97}" srcOrd="3" destOrd="0" presId="urn:microsoft.com/office/officeart/2008/layout/AlternatingPictureCircles"/>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43573E-05FE-4B5A-A37E-D3C85240FBEC}">
      <dsp:nvSpPr>
        <dsp:cNvPr id="0" name=""/>
        <dsp:cNvSpPr/>
      </dsp:nvSpPr>
      <dsp:spPr>
        <a:xfrm>
          <a:off x="1410779" y="627539"/>
          <a:ext cx="1444985" cy="1444921"/>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4A672-E09A-40B4-8CD0-4E4E498C711B}">
      <dsp:nvSpPr>
        <dsp:cNvPr id="0" name=""/>
        <dsp:cNvSpPr/>
      </dsp:nvSpPr>
      <dsp:spPr>
        <a:xfrm>
          <a:off x="1755" y="678109"/>
          <a:ext cx="1777191" cy="1343718"/>
        </a:xfrm>
        <a:prstGeom prst="rect">
          <a:avLst/>
        </a:prstGeom>
        <a:blipFill>
          <a:blip xmlns:r="http://schemas.openxmlformats.org/officeDocument/2006/relationships" r:embed="rId1" cstate="print"/>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4B398-FA14-4A2D-B2B1-C3D4192E8F0F}">
      <dsp:nvSpPr>
        <dsp:cNvPr id="0" name=""/>
        <dsp:cNvSpPr/>
      </dsp:nvSpPr>
      <dsp:spPr>
        <a:xfrm>
          <a:off x="1569748" y="786473"/>
          <a:ext cx="1127048" cy="1126999"/>
        </a:xfrm>
        <a:prstGeom prst="ellipse">
          <a:avLst/>
        </a:prstGeom>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Mirko Criscuolo</a:t>
          </a:r>
          <a:endParaRPr lang="it-IT" sz="1600" b="1" kern="1200" dirty="0"/>
        </a:p>
      </dsp:txBody>
      <dsp:txXfrm>
        <a:off x="1569748" y="786473"/>
        <a:ext cx="1127048" cy="1126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0B2733-10D3-469E-902D-A639D4CD7F11}">
      <dsp:nvSpPr>
        <dsp:cNvPr id="0" name=""/>
        <dsp:cNvSpPr/>
      </dsp:nvSpPr>
      <dsp:spPr>
        <a:xfrm>
          <a:off x="1481328" y="717820"/>
          <a:ext cx="1516425" cy="1516359"/>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B1587-B16E-4928-86AB-1DF5CD3C7797}">
      <dsp:nvSpPr>
        <dsp:cNvPr id="0" name=""/>
        <dsp:cNvSpPr/>
      </dsp:nvSpPr>
      <dsp:spPr>
        <a:xfrm>
          <a:off x="75798" y="750196"/>
          <a:ext cx="1718743" cy="1451540"/>
        </a:xfrm>
        <a:prstGeom prst="rect">
          <a:avLst/>
        </a:prstGeom>
        <a:blipFill>
          <a:blip xmlns:r="http://schemas.openxmlformats.org/officeDocument/2006/relationships" r:embed="rId1" cstate="print"/>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77B28-182D-463A-9E54-0828D5319F23}">
      <dsp:nvSpPr>
        <dsp:cNvPr id="0" name=""/>
        <dsp:cNvSpPr/>
      </dsp:nvSpPr>
      <dsp:spPr>
        <a:xfrm>
          <a:off x="1648156" y="884612"/>
          <a:ext cx="1182770" cy="1182718"/>
        </a:xfrm>
        <a:prstGeom prst="ellipse">
          <a:avLst/>
        </a:prstGeom>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Rossano Amato </a:t>
          </a:r>
          <a:endParaRPr lang="it-IT" sz="1600" b="1" kern="1200" dirty="0"/>
        </a:p>
      </dsp:txBody>
      <dsp:txXfrm>
        <a:off x="1648156" y="884612"/>
        <a:ext cx="1182770" cy="11827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BA6668-820D-495D-B35F-E0DC0EA49AF9}">
      <dsp:nvSpPr>
        <dsp:cNvPr id="0" name=""/>
        <dsp:cNvSpPr/>
      </dsp:nvSpPr>
      <dsp:spPr>
        <a:xfrm>
          <a:off x="1446039" y="609082"/>
          <a:ext cx="1481900" cy="1481835"/>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1A075-07F9-4051-BF0E-4213F2B4EEBB}">
      <dsp:nvSpPr>
        <dsp:cNvPr id="0" name=""/>
        <dsp:cNvSpPr/>
      </dsp:nvSpPr>
      <dsp:spPr>
        <a:xfrm>
          <a:off x="1017" y="660944"/>
          <a:ext cx="1822594" cy="1378047"/>
        </a:xfrm>
        <a:prstGeom prst="rect">
          <a:avLst/>
        </a:prstGeom>
        <a:blipFill>
          <a:blip xmlns:r="http://schemas.openxmlformats.org/officeDocument/2006/relationships" r:embed="rId1" cstate="print"/>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DF31C-9655-474B-B272-F1D99B0500D4}">
      <dsp:nvSpPr>
        <dsp:cNvPr id="0" name=""/>
        <dsp:cNvSpPr/>
      </dsp:nvSpPr>
      <dsp:spPr>
        <a:xfrm>
          <a:off x="1609068" y="772076"/>
          <a:ext cx="1155841" cy="1155791"/>
        </a:xfrm>
        <a:prstGeom prst="ellipse">
          <a:avLst/>
        </a:prstGeom>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latin typeface="+mj-lt"/>
            </a:rPr>
            <a:t>Antonio Albano</a:t>
          </a:r>
          <a:endParaRPr lang="it-IT" sz="1600" b="1" kern="1200" dirty="0">
            <a:latin typeface="+mj-lt"/>
          </a:endParaRPr>
        </a:p>
      </dsp:txBody>
      <dsp:txXfrm>
        <a:off x="1609068" y="772076"/>
        <a:ext cx="1155841" cy="11557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6B8729-18F3-4AFC-B444-794836D36B58}">
      <dsp:nvSpPr>
        <dsp:cNvPr id="0" name=""/>
        <dsp:cNvSpPr/>
      </dsp:nvSpPr>
      <dsp:spPr>
        <a:xfrm>
          <a:off x="1410811" y="627539"/>
          <a:ext cx="1444985" cy="1444921"/>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6AC1B-799C-4635-9B69-557BE07E2DA6}">
      <dsp:nvSpPr>
        <dsp:cNvPr id="0" name=""/>
        <dsp:cNvSpPr/>
      </dsp:nvSpPr>
      <dsp:spPr>
        <a:xfrm>
          <a:off x="1787" y="678109"/>
          <a:ext cx="1777191" cy="1343718"/>
        </a:xfrm>
        <a:prstGeom prst="rect">
          <a:avLst/>
        </a:prstGeom>
        <a:blipFill>
          <a:blip xmlns:r="http://schemas.openxmlformats.org/officeDocument/2006/relationships" r:embed="rId1" cstate="print"/>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E7AE4-1C2B-4A08-A581-B7217BA49637}">
      <dsp:nvSpPr>
        <dsp:cNvPr id="0" name=""/>
        <dsp:cNvSpPr/>
      </dsp:nvSpPr>
      <dsp:spPr>
        <a:xfrm>
          <a:off x="1569780" y="786473"/>
          <a:ext cx="1127048" cy="1126999"/>
        </a:xfrm>
        <a:prstGeom prst="ellipse">
          <a:avLst/>
        </a:prstGeom>
        <a:gradFill rotWithShape="0">
          <a:gsLst>
            <a:gs pos="27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Luca Giordano</a:t>
          </a:r>
          <a:endParaRPr lang="it-IT" sz="1600" b="1" kern="1200" dirty="0"/>
        </a:p>
      </dsp:txBody>
      <dsp:txXfrm>
        <a:off x="1569780" y="786473"/>
        <a:ext cx="1127048" cy="11269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9B308-C3E0-48B2-B3CA-E003417534F6}">
      <dsp:nvSpPr>
        <dsp:cNvPr id="0" name=""/>
        <dsp:cNvSpPr/>
      </dsp:nvSpPr>
      <dsp:spPr>
        <a:xfrm>
          <a:off x="1481299" y="590624"/>
          <a:ext cx="1518816" cy="1518750"/>
        </a:xfrm>
        <a:prstGeom prst="donut">
          <a:avLst>
            <a:gd name="adj" fmla="val 11010"/>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F5EFE-484D-444D-BBBD-5BC3C0BDDEB5}">
      <dsp:nvSpPr>
        <dsp:cNvPr id="0" name=""/>
        <dsp:cNvSpPr/>
      </dsp:nvSpPr>
      <dsp:spPr>
        <a:xfrm>
          <a:off x="280" y="643778"/>
          <a:ext cx="1867997" cy="1412375"/>
        </a:xfrm>
        <a:prstGeom prst="rect">
          <a:avLst/>
        </a:prstGeom>
        <a:blipFill>
          <a:blip xmlns:r="http://schemas.openxmlformats.org/officeDocument/2006/relationships" r:embed="rId1" cstate="print"/>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C70CC-4456-4A38-A887-738E09D6A135}">
      <dsp:nvSpPr>
        <dsp:cNvPr id="0" name=""/>
        <dsp:cNvSpPr/>
      </dsp:nvSpPr>
      <dsp:spPr>
        <a:xfrm>
          <a:off x="1629613" y="757680"/>
          <a:ext cx="1222187" cy="1184583"/>
        </a:xfrm>
        <a:prstGeom prst="ellipse">
          <a:avLst/>
        </a:prstGeom>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Luisa </a:t>
          </a:r>
          <a:r>
            <a:rPr lang="it-IT" sz="1600" b="1" kern="1200" dirty="0" err="1" smtClean="0"/>
            <a:t>Benivento</a:t>
          </a:r>
          <a:endParaRPr lang="it-IT" sz="1600" b="1" kern="1200" dirty="0"/>
        </a:p>
      </dsp:txBody>
      <dsp:txXfrm>
        <a:off x="1629613" y="757680"/>
        <a:ext cx="1222187" cy="11845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D0B6E8-BFF3-4718-A328-664B370CBCB4}">
      <dsp:nvSpPr>
        <dsp:cNvPr id="0" name=""/>
        <dsp:cNvSpPr/>
      </dsp:nvSpPr>
      <dsp:spPr>
        <a:xfrm>
          <a:off x="1516591" y="573486"/>
          <a:ext cx="1553095" cy="1553027"/>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A1FC0-7E2F-4B75-A404-A9E3994270B2}">
      <dsp:nvSpPr>
        <dsp:cNvPr id="0" name=""/>
        <dsp:cNvSpPr/>
      </dsp:nvSpPr>
      <dsp:spPr>
        <a:xfrm>
          <a:off x="2147" y="627839"/>
          <a:ext cx="1910156" cy="1444252"/>
        </a:xfrm>
        <a:prstGeom prst="rect">
          <a:avLst/>
        </a:prstGeom>
        <a:blipFill>
          <a:blip xmlns:r="http://schemas.openxmlformats.org/officeDocument/2006/relationships" r:embed="rId1" cstate="print"/>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84D57-93E2-4033-AE5D-27485850BE41}">
      <dsp:nvSpPr>
        <dsp:cNvPr id="0" name=""/>
        <dsp:cNvSpPr/>
      </dsp:nvSpPr>
      <dsp:spPr>
        <a:xfrm>
          <a:off x="1687453" y="744311"/>
          <a:ext cx="1211371" cy="1211318"/>
        </a:xfrm>
        <a:prstGeom prst="ellipse">
          <a:avLst/>
        </a:prstGeom>
        <a:gradFill rotWithShape="0">
          <a:gsLst>
            <a:gs pos="31000">
              <a:srgbClr val="FFFF00"/>
            </a:gs>
            <a:gs pos="9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Francesco Albano</a:t>
          </a:r>
          <a:endParaRPr lang="it-IT" sz="1600" b="1" kern="1200" dirty="0"/>
        </a:p>
      </dsp:txBody>
      <dsp:txXfrm>
        <a:off x="1687453" y="744311"/>
        <a:ext cx="1211371" cy="12113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B1406-A86F-41E1-808D-FAB2D8750E5F}" type="datetimeFigureOut">
              <a:rPr lang="it-IT" smtClean="0"/>
              <a:pPr/>
              <a:t>01/12/2015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9301F-D9D8-4715-AD86-E7CC5E7EE6C4}" type="slidenum">
              <a:rPr lang="it-IT" smtClean="0"/>
              <a:pPr/>
              <a:t>‹N›</a:t>
            </a:fld>
            <a:endParaRPr lang="it-IT"/>
          </a:p>
        </p:txBody>
      </p:sp>
    </p:spTree>
    <p:extLst>
      <p:ext uri="{BB962C8B-B14F-4D97-AF65-F5344CB8AC3E}">
        <p14:creationId xmlns="" xmlns:p14="http://schemas.microsoft.com/office/powerpoint/2010/main" val="205392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1</a:t>
            </a:fld>
            <a:endParaRPr lang="it-IT"/>
          </a:p>
        </p:txBody>
      </p:sp>
    </p:spTree>
    <p:extLst>
      <p:ext uri="{BB962C8B-B14F-4D97-AF65-F5344CB8AC3E}">
        <p14:creationId xmlns="" xmlns:p14="http://schemas.microsoft.com/office/powerpoint/2010/main" val="47049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2</a:t>
            </a:fld>
            <a:endParaRPr lang="it-IT"/>
          </a:p>
        </p:txBody>
      </p:sp>
    </p:spTree>
    <p:extLst>
      <p:ext uri="{BB962C8B-B14F-4D97-AF65-F5344CB8AC3E}">
        <p14:creationId xmlns="" xmlns:p14="http://schemas.microsoft.com/office/powerpoint/2010/main" val="230606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3</a:t>
            </a:fld>
            <a:endParaRPr lang="it-IT"/>
          </a:p>
        </p:txBody>
      </p:sp>
    </p:spTree>
    <p:extLst>
      <p:ext uri="{BB962C8B-B14F-4D97-AF65-F5344CB8AC3E}">
        <p14:creationId xmlns="" xmlns:p14="http://schemas.microsoft.com/office/powerpoint/2010/main" val="75878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8</a:t>
            </a:fld>
            <a:endParaRPr lang="it-IT"/>
          </a:p>
        </p:txBody>
      </p:sp>
    </p:spTree>
    <p:extLst>
      <p:ext uri="{BB962C8B-B14F-4D97-AF65-F5344CB8AC3E}">
        <p14:creationId xmlns="" xmlns:p14="http://schemas.microsoft.com/office/powerpoint/2010/main" val="159504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9</a:t>
            </a:fld>
            <a:endParaRPr lang="it-IT"/>
          </a:p>
        </p:txBody>
      </p:sp>
    </p:spTree>
    <p:extLst>
      <p:ext uri="{BB962C8B-B14F-4D97-AF65-F5344CB8AC3E}">
        <p14:creationId xmlns="" xmlns:p14="http://schemas.microsoft.com/office/powerpoint/2010/main" val="159504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99301F-D9D8-4715-AD86-E7CC5E7EE6C4}" type="slidenum">
              <a:rPr lang="it-IT" smtClean="0"/>
              <a:pPr/>
              <a:t>19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46084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188811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132200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161127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290742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42367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128096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91194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417517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6194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0541C8-34E6-4C74-8343-959EB0BB7591}" type="datetimeFigureOut">
              <a:rPr lang="it-IT" smtClean="0"/>
              <a:pPr/>
              <a:t>01/12/2015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31875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541C8-34E6-4C74-8343-959EB0BB7591}" type="datetimeFigureOut">
              <a:rPr lang="it-IT" smtClean="0"/>
              <a:pPr/>
              <a:t>01/12/2015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1509C-9DA6-4412-B665-D9BB7B91F31D}" type="slidenum">
              <a:rPr lang="it-IT" smtClean="0"/>
              <a:pPr/>
              <a:t>‹N›</a:t>
            </a:fld>
            <a:endParaRPr lang="it-IT"/>
          </a:p>
        </p:txBody>
      </p:sp>
    </p:spTree>
    <p:extLst>
      <p:ext uri="{BB962C8B-B14F-4D97-AF65-F5344CB8AC3E}">
        <p14:creationId xmlns="" xmlns:p14="http://schemas.microsoft.com/office/powerpoint/2010/main" val="268096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9.jpeg"/><Relationship Id="rId7"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5.jpeg"/><Relationship Id="rId10" Type="http://schemas.openxmlformats.org/officeDocument/2006/relationships/image" Target="../media/image25.jpeg"/><Relationship Id="rId4" Type="http://schemas.openxmlformats.org/officeDocument/2006/relationships/image" Target="../media/image37.jpe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lucidartista.comune.salerno.it/static/luci_dartista2015/Accendi-il-tuo-futuro-5435.aspx" TargetMode="External"/><Relationship Id="rId2" Type="http://schemas.openxmlformats.org/officeDocument/2006/relationships/hyperlink" Target="http://www.accendiltuofuturo.it/"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www.cooperativafiliderba.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image" Target="../media/image4.jpeg"/><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1736" y="2071678"/>
            <a:ext cx="6572264" cy="4071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descr="Copia (3) di filiderbalogonew2"/>
          <p:cNvPicPr>
            <a:picLocks noChangeAspect="1" noChangeArrowheads="1"/>
          </p:cNvPicPr>
          <p:nvPr/>
        </p:nvPicPr>
        <p:blipFill>
          <a:blip r:embed="rId4" cstate="print"/>
          <a:srcRect/>
          <a:stretch>
            <a:fillRect/>
          </a:stretch>
        </p:blipFill>
        <p:spPr bwMode="auto">
          <a:xfrm>
            <a:off x="6572264" y="571480"/>
            <a:ext cx="2105025" cy="768350"/>
          </a:xfrm>
          <a:prstGeom prst="rect">
            <a:avLst/>
          </a:prstGeom>
          <a:noFill/>
          <a:ln w="9525">
            <a:noFill/>
            <a:miter lim="800000"/>
            <a:headEnd/>
            <a:tailEnd/>
          </a:ln>
        </p:spPr>
      </p:pic>
      <p:pic>
        <p:nvPicPr>
          <p:cNvPr id="6" name="Immagine 5" descr="download.jpg"/>
          <p:cNvPicPr>
            <a:picLocks noChangeAspect="1"/>
          </p:cNvPicPr>
          <p:nvPr/>
        </p:nvPicPr>
        <p:blipFill>
          <a:blip r:embed="rId5" cstate="print"/>
          <a:stretch>
            <a:fillRect/>
          </a:stretch>
        </p:blipFill>
        <p:spPr>
          <a:xfrm>
            <a:off x="571472" y="428604"/>
            <a:ext cx="1428760" cy="1357322"/>
          </a:xfrm>
          <a:prstGeom prst="rect">
            <a:avLst/>
          </a:prstGeom>
        </p:spPr>
      </p:pic>
      <p:sp>
        <p:nvSpPr>
          <p:cNvPr id="8" name="Rettangolo 7"/>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Tree>
    <p:extLst>
      <p:ext uri="{BB962C8B-B14F-4D97-AF65-F5344CB8AC3E}">
        <p14:creationId xmlns="" xmlns:p14="http://schemas.microsoft.com/office/powerpoint/2010/main" val="36766747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Ovale 9"/>
          <p:cNvSpPr/>
          <p:nvPr/>
        </p:nvSpPr>
        <p:spPr>
          <a:xfrm>
            <a:off x="214282" y="785794"/>
            <a:ext cx="4572032" cy="428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
          <p:cNvSpPr>
            <a:spLocks noGrp="1"/>
          </p:cNvSpPr>
          <p:nvPr>
            <p:ph type="title"/>
          </p:nvPr>
        </p:nvSpPr>
        <p:spPr>
          <a:xfrm>
            <a:off x="428596" y="2928934"/>
            <a:ext cx="6715172" cy="1143000"/>
          </a:xfrm>
        </p:spPr>
        <p:txBody>
          <a:bodyPr>
            <a:normAutofit fontScale="90000"/>
          </a:bodyPr>
          <a:lstStyle/>
          <a:p>
            <a:pPr algn="l"/>
            <a:r>
              <a:rPr lang="it-IT" dirty="0" smtClean="0">
                <a:solidFill>
                  <a:schemeClr val="bg1"/>
                </a:solidFill>
              </a:rPr>
              <a:t/>
            </a:r>
            <a:br>
              <a:rPr lang="it-IT" dirty="0" smtClean="0">
                <a:solidFill>
                  <a:schemeClr val="bg1"/>
                </a:solidFill>
              </a:rPr>
            </a:br>
            <a:r>
              <a:rPr lang="it-IT" dirty="0" smtClean="0">
                <a:solidFill>
                  <a:schemeClr val="bg1"/>
                </a:solidFill>
              </a:rPr>
              <a:t/>
            </a:r>
            <a:br>
              <a:rPr lang="it-IT" dirty="0" smtClean="0">
                <a:solidFill>
                  <a:schemeClr val="bg1"/>
                </a:solidFill>
              </a:rPr>
            </a:br>
            <a:r>
              <a:rPr lang="it-IT" dirty="0" smtClean="0">
                <a:solidFill>
                  <a:schemeClr val="bg1"/>
                </a:solidFill>
              </a:rPr>
              <a:t/>
            </a:r>
            <a:br>
              <a:rPr lang="it-IT" dirty="0" smtClean="0">
                <a:solidFill>
                  <a:schemeClr val="bg1"/>
                </a:solidFill>
              </a:rPr>
            </a:br>
            <a:r>
              <a:rPr lang="it-IT" b="1" dirty="0" smtClean="0">
                <a:solidFill>
                  <a:schemeClr val="accent6"/>
                </a:solidFill>
              </a:rPr>
              <a:t> TRAINING </a:t>
            </a:r>
            <a:br>
              <a:rPr lang="it-IT" b="1" dirty="0" smtClean="0">
                <a:solidFill>
                  <a:schemeClr val="accent6"/>
                </a:solidFill>
              </a:rPr>
            </a:br>
            <a:r>
              <a:rPr lang="it-IT" b="1" dirty="0" smtClean="0">
                <a:solidFill>
                  <a:schemeClr val="accent6"/>
                </a:solidFill>
              </a:rPr>
              <a:t>AND EMPLOYMENT </a:t>
            </a:r>
            <a:r>
              <a:rPr lang="it-IT" b="1" dirty="0" smtClean="0">
                <a:solidFill>
                  <a:schemeClr val="bg1"/>
                </a:solidFill>
              </a:rPr>
              <a:t/>
            </a:r>
            <a:br>
              <a:rPr lang="it-IT" b="1" dirty="0" smtClean="0">
                <a:solidFill>
                  <a:schemeClr val="bg1"/>
                </a:solidFill>
              </a:rPr>
            </a:br>
            <a:r>
              <a:rPr lang="it-IT" b="1" dirty="0" smtClean="0">
                <a:solidFill>
                  <a:schemeClr val="bg1"/>
                </a:solidFill>
              </a:rPr>
              <a:t/>
            </a:r>
            <a:br>
              <a:rPr lang="it-IT" b="1" dirty="0" smtClean="0">
                <a:solidFill>
                  <a:schemeClr val="bg1"/>
                </a:solidFill>
              </a:rPr>
            </a:br>
            <a:r>
              <a:rPr lang="it-IT" dirty="0" smtClean="0">
                <a:solidFill>
                  <a:schemeClr val="bg1"/>
                </a:solidFill>
              </a:rPr>
              <a:t/>
            </a:r>
            <a:br>
              <a:rPr lang="it-IT" dirty="0" smtClean="0">
                <a:solidFill>
                  <a:schemeClr val="bg1"/>
                </a:solidFill>
              </a:rPr>
            </a:br>
            <a:r>
              <a:rPr lang="it-IT" dirty="0" smtClean="0">
                <a:solidFill>
                  <a:schemeClr val="bg1"/>
                </a:solidFill>
              </a:rPr>
              <a:t/>
            </a:r>
            <a:br>
              <a:rPr lang="it-IT" dirty="0" smtClean="0">
                <a:solidFill>
                  <a:schemeClr val="bg1"/>
                </a:solidFill>
              </a:rPr>
            </a:br>
            <a:endParaRPr lang="it-IT" dirty="0">
              <a:solidFill>
                <a:schemeClr val="bg1"/>
              </a:solidFill>
            </a:endParaRPr>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071546"/>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orda 12"/>
          <p:cNvSpPr/>
          <p:nvPr/>
        </p:nvSpPr>
        <p:spPr>
          <a:xfrm rot="17534320">
            <a:off x="6134618" y="-659797"/>
            <a:ext cx="1978148" cy="2080596"/>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flipV="1">
            <a:off x="4429124" y="1071546"/>
            <a:ext cx="2071702" cy="114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rda 21"/>
          <p:cNvSpPr/>
          <p:nvPr/>
        </p:nvSpPr>
        <p:spPr>
          <a:xfrm rot="6746175">
            <a:off x="667006" y="5946268"/>
            <a:ext cx="1250607" cy="135250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3"/>
          <p:cNvCxnSpPr/>
          <p:nvPr/>
        </p:nvCxnSpPr>
        <p:spPr>
          <a:xfrm rot="5400000">
            <a:off x="1142976" y="5214950"/>
            <a:ext cx="1357322" cy="642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786314" y="4286256"/>
            <a:ext cx="4143404" cy="1692771"/>
          </a:xfrm>
          <a:prstGeom prst="rect">
            <a:avLst/>
          </a:prstGeom>
          <a:noFill/>
        </p:spPr>
        <p:txBody>
          <a:bodyPr wrap="square" rtlCol="0">
            <a:spAutoFit/>
          </a:bodyPr>
          <a:lstStyle/>
          <a:p>
            <a:r>
              <a:rPr lang="it-IT" sz="2600" b="1" dirty="0" smtClean="0">
                <a:solidFill>
                  <a:schemeClr val="bg1"/>
                </a:solidFill>
              </a:rPr>
              <a:t>I giovani coinvolti nell’iniziativa hanno seguito corsi e laboratori tenuti da tutor ed esperti del settore</a:t>
            </a:r>
            <a:r>
              <a:rPr lang="it-IT" sz="2600" dirty="0" smtClean="0">
                <a:solidFill>
                  <a:schemeClr val="bg1"/>
                </a:solidFill>
              </a:rPr>
              <a:t>.</a:t>
            </a:r>
            <a:endParaRPr lang="it-IT" sz="2600" dirty="0">
              <a:solidFill>
                <a:schemeClr val="bg1"/>
              </a:solidFill>
            </a:endParaRPr>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285728"/>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500034" y="2357430"/>
            <a:ext cx="8358246" cy="2908489"/>
          </a:xfrm>
          <a:prstGeom prst="rect">
            <a:avLst/>
          </a:prstGeom>
          <a:noFill/>
        </p:spPr>
        <p:txBody>
          <a:bodyPr wrap="square" rtlCol="0">
            <a:spAutoFit/>
          </a:bodyPr>
          <a:lstStyle/>
          <a:p>
            <a:pPr>
              <a:spcAft>
                <a:spcPts val="600"/>
              </a:spcAft>
              <a:buNone/>
            </a:pPr>
            <a:r>
              <a:rPr lang="it-IT" sz="2400" dirty="0" smtClean="0"/>
              <a:t>La fase di formazione dei giovani è stata articolata in diversi momenti:</a:t>
            </a:r>
          </a:p>
          <a:p>
            <a:pPr>
              <a:spcAft>
                <a:spcPts val="600"/>
              </a:spcAft>
              <a:buFont typeface="Wingdings" pitchFamily="2" charset="2"/>
              <a:buChar char="Ø"/>
            </a:pPr>
            <a:r>
              <a:rPr lang="it-IT" sz="2400" dirty="0" smtClean="0"/>
              <a:t> lezioni frontali, ore di corso in cui sono stati affrontati temi inerenti alle materie proposte;</a:t>
            </a:r>
          </a:p>
          <a:p>
            <a:pPr>
              <a:spcAft>
                <a:spcPts val="600"/>
              </a:spcAft>
              <a:buFont typeface="Wingdings" pitchFamily="2" charset="2"/>
              <a:buChar char="Ø"/>
            </a:pPr>
            <a:r>
              <a:rPr lang="it-IT" sz="2400" dirty="0" smtClean="0"/>
              <a:t> laboratori, nei quali i giovani hanno messo in campo praticamente  le competenze acquisite.</a:t>
            </a:r>
          </a:p>
          <a:p>
            <a:pPr>
              <a:spcAft>
                <a:spcPts val="600"/>
              </a:spcAft>
              <a:buNone/>
            </a:pPr>
            <a:endParaRPr lang="it-IT" sz="2400" dirty="0" smtClean="0"/>
          </a:p>
        </p:txBody>
      </p:sp>
      <p:sp>
        <p:nvSpPr>
          <p:cNvPr id="7" name="Titolo 1"/>
          <p:cNvSpPr>
            <a:spLocks noGrp="1"/>
          </p:cNvSpPr>
          <p:nvPr>
            <p:ph type="title"/>
          </p:nvPr>
        </p:nvSpPr>
        <p:spPr>
          <a:xfrm>
            <a:off x="285720" y="642918"/>
            <a:ext cx="8358246"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sp>
        <p:nvSpPr>
          <p:cNvPr id="8" name="Rettangolo 7"/>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9" name="Connettore 1 8"/>
          <p:cNvCxnSpPr/>
          <p:nvPr/>
        </p:nvCxnSpPr>
        <p:spPr>
          <a:xfrm rot="10800000">
            <a:off x="0" y="1500174"/>
            <a:ext cx="72152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14282" y="428604"/>
            <a:ext cx="7500990" cy="1143000"/>
          </a:xfrm>
        </p:spPr>
        <p:txBody>
          <a:bodyPr>
            <a:normAutofit fontScale="90000"/>
          </a:bodyPr>
          <a:lstStyle/>
          <a:p>
            <a:pPr algn="l"/>
            <a:r>
              <a:rPr lang="it-IT" dirty="0" smtClean="0"/>
              <a:t> </a:t>
            </a:r>
            <a:br>
              <a:rPr lang="it-IT" dirty="0" smtClean="0"/>
            </a:br>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5" name="CasellaDiTesto 4"/>
          <p:cNvSpPr txBox="1"/>
          <p:nvPr/>
        </p:nvSpPr>
        <p:spPr>
          <a:xfrm>
            <a:off x="357158" y="2428868"/>
            <a:ext cx="8001056" cy="3862596"/>
          </a:xfrm>
          <a:prstGeom prst="rect">
            <a:avLst/>
          </a:prstGeom>
          <a:noFill/>
        </p:spPr>
        <p:txBody>
          <a:bodyPr wrap="square" rtlCol="0">
            <a:spAutoFit/>
          </a:bodyPr>
          <a:lstStyle/>
          <a:p>
            <a:pPr algn="just">
              <a:spcAft>
                <a:spcPts val="600"/>
              </a:spcAft>
            </a:pPr>
            <a:r>
              <a:rPr lang="it-IT" sz="2000" dirty="0" smtClean="0"/>
              <a:t>I corsi e i laboratori sono stati tenuti da tutor ed esperti, per 3 mesi, in locali di proprietà comunale già utilizzati dalla Cooperativa.</a:t>
            </a:r>
          </a:p>
          <a:p>
            <a:pPr algn="just">
              <a:spcAft>
                <a:spcPts val="600"/>
              </a:spcAft>
            </a:pPr>
            <a:r>
              <a:rPr lang="it-IT" sz="2000" dirty="0" smtClean="0"/>
              <a:t>Tra gli esperti, il </a:t>
            </a:r>
            <a:r>
              <a:rPr lang="it-IT" sz="2000" b="1" dirty="0" smtClean="0"/>
              <a:t>Maestro Eduardo </a:t>
            </a:r>
            <a:r>
              <a:rPr lang="it-IT" sz="2000" b="1" dirty="0" err="1" smtClean="0"/>
              <a:t>Giannattasio</a:t>
            </a:r>
            <a:r>
              <a:rPr lang="it-IT" sz="2000" dirty="0" smtClean="0"/>
              <a:t>, artista di fama internazionale ed autore delle opere </a:t>
            </a:r>
            <a:r>
              <a:rPr lang="it-IT" sz="2000" i="1" dirty="0" smtClean="0"/>
              <a:t>Natività</a:t>
            </a:r>
            <a:r>
              <a:rPr lang="it-IT" sz="2000" dirty="0" smtClean="0"/>
              <a:t>, </a:t>
            </a:r>
            <a:r>
              <a:rPr lang="it-IT" sz="2000" i="1" dirty="0" smtClean="0"/>
              <a:t>Annunciazione</a:t>
            </a:r>
            <a:r>
              <a:rPr lang="it-IT" sz="2000" dirty="0" smtClean="0"/>
              <a:t> e </a:t>
            </a:r>
            <a:r>
              <a:rPr lang="it-IT" sz="2000" i="1" dirty="0" smtClean="0"/>
              <a:t>Madonna con bambino</a:t>
            </a:r>
            <a:r>
              <a:rPr lang="it-IT" sz="2000" dirty="0" smtClean="0"/>
              <a:t>, per “Luci d’artista Salerno”; </a:t>
            </a:r>
            <a:r>
              <a:rPr lang="it-IT" sz="2000" b="1" dirty="0" smtClean="0"/>
              <a:t>Domenico Apostolico </a:t>
            </a:r>
            <a:r>
              <a:rPr lang="it-IT" sz="2000" dirty="0" smtClean="0"/>
              <a:t>e </a:t>
            </a:r>
            <a:r>
              <a:rPr lang="it-IT" sz="2000" b="1" dirty="0" smtClean="0"/>
              <a:t>Antonio Panico</a:t>
            </a:r>
            <a:r>
              <a:rPr lang="it-IT" sz="2000" dirty="0" smtClean="0"/>
              <a:t>, formatori per i corsi ed i laboratori di lavorazione artigianale e di impiantistica elettrica.</a:t>
            </a:r>
          </a:p>
          <a:p>
            <a:pPr algn="just">
              <a:spcAft>
                <a:spcPts val="600"/>
              </a:spcAft>
            </a:pPr>
            <a:endParaRPr lang="it-IT" sz="2000" dirty="0" smtClean="0"/>
          </a:p>
          <a:p>
            <a:pPr>
              <a:spcAft>
                <a:spcPts val="600"/>
              </a:spcAft>
            </a:pPr>
            <a:endParaRPr lang="it-IT" sz="2000" b="1" dirty="0" smtClean="0"/>
          </a:p>
          <a:p>
            <a:pPr>
              <a:spcAft>
                <a:spcPts val="600"/>
              </a:spcAft>
            </a:pPr>
            <a:endParaRPr lang="it-IT" sz="2000" b="1" dirty="0" smtClean="0">
              <a:solidFill>
                <a:schemeClr val="accent6"/>
              </a:solidFill>
            </a:endParaRPr>
          </a:p>
          <a:p>
            <a:pPr>
              <a:spcAft>
                <a:spcPts val="600"/>
              </a:spcAft>
              <a:buNone/>
            </a:pPr>
            <a:r>
              <a:rPr lang="it-IT" sz="2000" b="1" dirty="0" smtClean="0"/>
              <a:t>   </a:t>
            </a:r>
            <a:endParaRPr lang="it-IT" sz="2000" b="1" dirty="0"/>
          </a:p>
        </p:txBody>
      </p:sp>
      <p:cxnSp>
        <p:nvCxnSpPr>
          <p:cNvPr id="14" name="Connettore 1 13"/>
          <p:cNvCxnSpPr/>
          <p:nvPr/>
        </p:nvCxnSpPr>
        <p:spPr>
          <a:xfrm rot="10800000">
            <a:off x="0" y="1643050"/>
            <a:ext cx="72152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olo 1"/>
          <p:cNvSpPr>
            <a:spLocks noGrp="1"/>
          </p:cNvSpPr>
          <p:nvPr>
            <p:ph type="title"/>
          </p:nvPr>
        </p:nvSpPr>
        <p:spPr>
          <a:xfrm>
            <a:off x="214282" y="428604"/>
            <a:ext cx="7358082"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pic>
        <p:nvPicPr>
          <p:cNvPr id="2" name="Immagin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4348" y="1714488"/>
            <a:ext cx="7779144" cy="4214842"/>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0" name="Connettore 1 9"/>
          <p:cNvCxnSpPr/>
          <p:nvPr/>
        </p:nvCxnSpPr>
        <p:spPr>
          <a:xfrm rot="10800000">
            <a:off x="0" y="1214422"/>
            <a:ext cx="72152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olo 1"/>
          <p:cNvSpPr>
            <a:spLocks noGrp="1"/>
          </p:cNvSpPr>
          <p:nvPr>
            <p:ph type="title"/>
          </p:nvPr>
        </p:nvSpPr>
        <p:spPr>
          <a:xfrm>
            <a:off x="285720" y="357166"/>
            <a:ext cx="7500990"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pic>
        <p:nvPicPr>
          <p:cNvPr id="2" name="Immagin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472" y="1785926"/>
            <a:ext cx="7779144" cy="4276699"/>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6" name="Connettore 1 5"/>
          <p:cNvCxnSpPr/>
          <p:nvPr/>
        </p:nvCxnSpPr>
        <p:spPr>
          <a:xfrm>
            <a:off x="0" y="1142984"/>
            <a:ext cx="72866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_MG_7077.jpg"/>
          <p:cNvPicPr>
            <a:picLocks noChangeAspect="1"/>
          </p:cNvPicPr>
          <p:nvPr/>
        </p:nvPicPr>
        <p:blipFill>
          <a:blip r:embed="rId2" cstate="print"/>
          <a:stretch>
            <a:fillRect/>
          </a:stretch>
        </p:blipFill>
        <p:spPr>
          <a:xfrm>
            <a:off x="214282" y="1857364"/>
            <a:ext cx="4169664" cy="2779776"/>
          </a:xfrm>
          <a:prstGeom prst="rect">
            <a:avLst/>
          </a:prstGeom>
          <a:ln>
            <a:noFill/>
          </a:ln>
          <a:effectLst>
            <a:outerShdw blurRad="292100" dist="139700" dir="2700000" algn="tl" rotWithShape="0">
              <a:srgbClr val="333333">
                <a:alpha val="65000"/>
              </a:srgbClr>
            </a:outerShdw>
          </a:effectLst>
        </p:spPr>
      </p:pic>
      <p:pic>
        <p:nvPicPr>
          <p:cNvPr id="10" name="Immagine 9" descr="_MG_7089.jpg"/>
          <p:cNvPicPr>
            <a:picLocks noChangeAspect="1"/>
          </p:cNvPicPr>
          <p:nvPr/>
        </p:nvPicPr>
        <p:blipFill>
          <a:blip r:embed="rId3" cstate="print"/>
          <a:stretch>
            <a:fillRect/>
          </a:stretch>
        </p:blipFill>
        <p:spPr>
          <a:xfrm>
            <a:off x="4572000" y="3143248"/>
            <a:ext cx="4378147" cy="2918765"/>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olo 1"/>
          <p:cNvSpPr>
            <a:spLocks noGrp="1"/>
          </p:cNvSpPr>
          <p:nvPr>
            <p:ph type="title"/>
          </p:nvPr>
        </p:nvSpPr>
        <p:spPr>
          <a:xfrm>
            <a:off x="285720" y="357166"/>
            <a:ext cx="7500990"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cxnSp>
        <p:nvCxnSpPr>
          <p:cNvPr id="14" name="Connettore 1 13"/>
          <p:cNvCxnSpPr/>
          <p:nvPr/>
        </p:nvCxnSpPr>
        <p:spPr>
          <a:xfrm>
            <a:off x="0" y="1142984"/>
            <a:ext cx="72866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4249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_MG_7099.jpg"/>
          <p:cNvPicPr>
            <a:picLocks noChangeAspect="1"/>
          </p:cNvPicPr>
          <p:nvPr/>
        </p:nvPicPr>
        <p:blipFill>
          <a:blip r:embed="rId2" cstate="print"/>
          <a:stretch>
            <a:fillRect/>
          </a:stretch>
        </p:blipFill>
        <p:spPr>
          <a:xfrm>
            <a:off x="4572000" y="3214686"/>
            <a:ext cx="4357718" cy="2857520"/>
          </a:xfrm>
          <a:prstGeom prst="rect">
            <a:avLst/>
          </a:prstGeom>
          <a:ln>
            <a:noFill/>
          </a:ln>
          <a:effectLst>
            <a:outerShdw blurRad="292100" dist="139700" dir="2700000" algn="tl" rotWithShape="0">
              <a:srgbClr val="333333">
                <a:alpha val="65000"/>
              </a:srgbClr>
            </a:outerShdw>
          </a:effectLst>
        </p:spPr>
      </p:pic>
      <p:pic>
        <p:nvPicPr>
          <p:cNvPr id="8" name="Immagine 7" descr="_MG_7071.jpg"/>
          <p:cNvPicPr>
            <a:picLocks noChangeAspect="1"/>
          </p:cNvPicPr>
          <p:nvPr/>
        </p:nvPicPr>
        <p:blipFill>
          <a:blip r:embed="rId3" cstate="print"/>
          <a:stretch>
            <a:fillRect/>
          </a:stretch>
        </p:blipFill>
        <p:spPr>
          <a:xfrm>
            <a:off x="142844" y="1857364"/>
            <a:ext cx="4214842" cy="2918765"/>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olo 1"/>
          <p:cNvSpPr>
            <a:spLocks noGrp="1"/>
          </p:cNvSpPr>
          <p:nvPr>
            <p:ph type="title"/>
          </p:nvPr>
        </p:nvSpPr>
        <p:spPr>
          <a:xfrm>
            <a:off x="285720" y="357166"/>
            <a:ext cx="7500990"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cxnSp>
        <p:nvCxnSpPr>
          <p:cNvPr id="15" name="Connettore 1 14"/>
          <p:cNvCxnSpPr/>
          <p:nvPr/>
        </p:nvCxnSpPr>
        <p:spPr>
          <a:xfrm>
            <a:off x="0" y="1142984"/>
            <a:ext cx="72866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31491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age.jpeg"/>
          <p:cNvPicPr>
            <a:picLocks noChangeAspect="1"/>
          </p:cNvPicPr>
          <p:nvPr/>
        </p:nvPicPr>
        <p:blipFill>
          <a:blip r:embed="rId2" cstate="print"/>
          <a:stretch>
            <a:fillRect/>
          </a:stretch>
        </p:blipFill>
        <p:spPr>
          <a:xfrm>
            <a:off x="571472" y="1857364"/>
            <a:ext cx="8072494" cy="4357718"/>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itolo 1"/>
          <p:cNvSpPr>
            <a:spLocks noGrp="1"/>
          </p:cNvSpPr>
          <p:nvPr>
            <p:ph type="title"/>
          </p:nvPr>
        </p:nvSpPr>
        <p:spPr>
          <a:xfrm>
            <a:off x="285720" y="357166"/>
            <a:ext cx="7500990" cy="1143000"/>
          </a:xfrm>
        </p:spPr>
        <p:txBody>
          <a:bodyPr>
            <a:normAutofit fontScale="90000"/>
          </a:bodyPr>
          <a:lstStyle/>
          <a:p>
            <a:pPr algn="l"/>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TRAINING AND EMPLOYMENT</a:t>
            </a:r>
            <a:r>
              <a:rPr lang="it-IT" dirty="0" smtClean="0"/>
              <a:t/>
            </a:r>
            <a:br>
              <a:rPr lang="it-IT" dirty="0" smtClean="0"/>
            </a:br>
            <a:r>
              <a:rPr lang="it-IT" dirty="0" smtClean="0"/>
              <a:t/>
            </a:r>
            <a:br>
              <a:rPr lang="it-IT" dirty="0" smtClean="0"/>
            </a:br>
            <a:endParaRPr lang="it-IT" dirty="0"/>
          </a:p>
        </p:txBody>
      </p:sp>
      <p:cxnSp>
        <p:nvCxnSpPr>
          <p:cNvPr id="17" name="Connettore 1 16"/>
          <p:cNvCxnSpPr/>
          <p:nvPr/>
        </p:nvCxnSpPr>
        <p:spPr>
          <a:xfrm>
            <a:off x="0" y="1142984"/>
            <a:ext cx="72866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Ovale 9"/>
          <p:cNvSpPr/>
          <p:nvPr/>
        </p:nvSpPr>
        <p:spPr>
          <a:xfrm>
            <a:off x="214282" y="785794"/>
            <a:ext cx="4572032" cy="428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142984"/>
            <a:ext cx="2143140" cy="15430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orda 12"/>
          <p:cNvSpPr/>
          <p:nvPr/>
        </p:nvSpPr>
        <p:spPr>
          <a:xfrm rot="17534320">
            <a:off x="6134618" y="-659797"/>
            <a:ext cx="1978148" cy="2080596"/>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flipV="1">
            <a:off x="4429124" y="1071546"/>
            <a:ext cx="2071702" cy="114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rda 21"/>
          <p:cNvSpPr/>
          <p:nvPr/>
        </p:nvSpPr>
        <p:spPr>
          <a:xfrm rot="6746175">
            <a:off x="667006" y="5946268"/>
            <a:ext cx="1250607" cy="135250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3"/>
          <p:cNvCxnSpPr/>
          <p:nvPr/>
        </p:nvCxnSpPr>
        <p:spPr>
          <a:xfrm rot="5400000">
            <a:off x="1142976" y="5214950"/>
            <a:ext cx="1357322" cy="642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143372" y="4500570"/>
            <a:ext cx="4857752" cy="2215991"/>
          </a:xfrm>
          <a:prstGeom prst="rect">
            <a:avLst/>
          </a:prstGeom>
        </p:spPr>
        <p:txBody>
          <a:bodyPr wrap="square">
            <a:spAutoFit/>
          </a:bodyPr>
          <a:lstStyle/>
          <a:p>
            <a:pPr algn="just"/>
            <a:r>
              <a:rPr lang="it-IT" sz="2400" b="1" dirty="0" smtClean="0">
                <a:solidFill>
                  <a:schemeClr val="bg1"/>
                </a:solidFill>
              </a:rPr>
              <a:t>Le competenze acquisite hanno reso i giovani autonomi, permettendogli di progettare, realizzare ed installare opere luminose per l’edizione 2015 di Luci d’artista.</a:t>
            </a:r>
          </a:p>
          <a:p>
            <a:endParaRPr lang="it-IT" dirty="0" smtClean="0"/>
          </a:p>
        </p:txBody>
      </p:sp>
      <p:sp>
        <p:nvSpPr>
          <p:cNvPr id="18" name="Titolo 1"/>
          <p:cNvSpPr txBox="1">
            <a:spLocks/>
          </p:cNvSpPr>
          <p:nvPr/>
        </p:nvSpPr>
        <p:spPr>
          <a:xfrm>
            <a:off x="214282" y="2500306"/>
            <a:ext cx="6715172" cy="1143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17600" b="1" i="0" strike="noStrike" kern="1200" cap="none" spc="0" normalizeH="0" baseline="0" noProof="0" dirty="0" smtClean="0">
                <a:ln>
                  <a:noFill/>
                </a:ln>
                <a:solidFill>
                  <a:schemeClr val="accent6"/>
                </a:solidFill>
                <a:effectLst/>
                <a:uLnTx/>
                <a:uFillTx/>
                <a:latin typeface="+mj-lt"/>
                <a:ea typeface="+mj-ea"/>
                <a:cs typeface="+mj-cs"/>
              </a:rPr>
              <a:t>WORK </a:t>
            </a:r>
            <a:r>
              <a:rPr lang="it-IT" sz="17600" b="1" dirty="0" smtClean="0">
                <a:solidFill>
                  <a:schemeClr val="accent6"/>
                </a:solidFill>
                <a:latin typeface="+mj-lt"/>
                <a:ea typeface="+mj-ea"/>
                <a:cs typeface="+mj-cs"/>
              </a:rPr>
              <a:t>E</a:t>
            </a:r>
            <a:r>
              <a:rPr kumimoji="0" lang="it-IT" sz="17600" b="1" i="0" strike="noStrike" kern="1200" cap="none" spc="0" normalizeH="0" baseline="0" noProof="0" dirty="0" smtClean="0">
                <a:ln>
                  <a:noFill/>
                </a:ln>
                <a:solidFill>
                  <a:schemeClr val="accent6"/>
                </a:solidFill>
                <a:effectLst/>
                <a:uLnTx/>
                <a:uFillTx/>
                <a:latin typeface="+mj-lt"/>
                <a:ea typeface="+mj-ea"/>
                <a:cs typeface="+mj-cs"/>
              </a:rPr>
              <a:t>XPERIENCE </a:t>
            </a:r>
            <a:r>
              <a:rPr kumimoji="0" lang="it-IT" sz="17600" b="1" i="0" u="sng" strike="noStrike" kern="1200" cap="none" spc="0" normalizeH="0" baseline="0" noProof="0" dirty="0" smtClean="0">
                <a:ln>
                  <a:noFill/>
                </a:ln>
                <a:solidFill>
                  <a:schemeClr val="bg1"/>
                </a:solidFill>
                <a:effectLst/>
                <a:uLnTx/>
                <a:uFillTx/>
                <a:latin typeface="+mj-lt"/>
                <a:ea typeface="+mj-ea"/>
                <a:cs typeface="+mj-cs"/>
              </a:rPr>
              <a:t/>
            </a:r>
            <a:br>
              <a:rPr kumimoji="0" lang="it-IT" sz="17600" b="1" i="0" u="sng" strike="noStrike" kern="1200" cap="none" spc="0" normalizeH="0" baseline="0" noProof="0" dirty="0" smtClean="0">
                <a:ln>
                  <a:noFill/>
                </a:ln>
                <a:solidFill>
                  <a:schemeClr val="bg1"/>
                </a:solidFill>
                <a:effectLst/>
                <a:uLnTx/>
                <a:uFillTx/>
                <a:latin typeface="+mj-lt"/>
                <a:ea typeface="+mj-ea"/>
                <a:cs typeface="+mj-cs"/>
              </a:rPr>
            </a:br>
            <a:r>
              <a:rPr kumimoji="0" lang="it-IT" sz="4400" b="1" i="0" u="none" strike="noStrike" kern="1200" cap="none" spc="0" normalizeH="0" baseline="0" noProof="0" dirty="0" smtClean="0">
                <a:ln>
                  <a:noFill/>
                </a:ln>
                <a:solidFill>
                  <a:schemeClr val="bg1"/>
                </a:solidFill>
                <a:effectLst/>
                <a:uLnTx/>
                <a:uFillTx/>
                <a:latin typeface="+mj-lt"/>
                <a:ea typeface="+mj-ea"/>
                <a:cs typeface="+mj-cs"/>
              </a:rPr>
              <a:t/>
            </a:r>
            <a:br>
              <a:rPr kumimoji="0" lang="it-IT" sz="4400" b="1"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endParaRPr kumimoji="0" lang="it-IT"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21429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title"/>
          </p:nvPr>
        </p:nvSpPr>
        <p:spPr>
          <a:xfrm>
            <a:off x="2143108" y="571480"/>
            <a:ext cx="6715172" cy="1143000"/>
          </a:xfrm>
        </p:spPr>
        <p:txBody>
          <a:bodyPr>
            <a:normAutofit fontScale="90000"/>
          </a:bodyPr>
          <a:lstStyle/>
          <a:p>
            <a:pPr algn="l"/>
            <a:r>
              <a:rPr lang="it-IT" dirty="0" smtClean="0"/>
              <a:t/>
            </a:r>
            <a:br>
              <a:rPr lang="it-IT" dirty="0" smtClean="0"/>
            </a:br>
            <a:r>
              <a:rPr lang="it-IT" dirty="0" smtClean="0"/>
              <a:t/>
            </a:r>
            <a:br>
              <a:rPr lang="it-IT" dirty="0" smtClean="0"/>
            </a:br>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WORK EXPERIENCE </a:t>
            </a: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dirty="0" smtClean="0"/>
              <a:t/>
            </a:r>
            <a:br>
              <a:rPr lang="it-IT" dirty="0" smtClean="0"/>
            </a:br>
            <a:r>
              <a:rPr lang="it-IT" dirty="0" smtClean="0"/>
              <a:t/>
            </a:r>
            <a:br>
              <a:rPr lang="it-IT" dirty="0" smtClean="0"/>
            </a:br>
            <a:endParaRPr lang="it-IT" dirty="0"/>
          </a:p>
        </p:txBody>
      </p:sp>
      <p:sp>
        <p:nvSpPr>
          <p:cNvPr id="5" name="CasellaDiTesto 4"/>
          <p:cNvSpPr txBox="1"/>
          <p:nvPr/>
        </p:nvSpPr>
        <p:spPr>
          <a:xfrm>
            <a:off x="214281" y="1969369"/>
            <a:ext cx="8643999" cy="646331"/>
          </a:xfrm>
          <a:prstGeom prst="rect">
            <a:avLst/>
          </a:prstGeom>
          <a:noFill/>
        </p:spPr>
        <p:txBody>
          <a:bodyPr wrap="square" numCol="1" rtlCol="0">
            <a:spAutoFit/>
          </a:bodyPr>
          <a:lstStyle/>
          <a:p>
            <a:endParaRPr lang="it-IT" dirty="0" smtClean="0"/>
          </a:p>
          <a:p>
            <a:pPr algn="r"/>
            <a:endParaRPr lang="it-IT" b="1" i="1" dirty="0" smtClean="0"/>
          </a:p>
        </p:txBody>
      </p:sp>
      <p:cxnSp>
        <p:nvCxnSpPr>
          <p:cNvPr id="7" name="Connettore 1 6"/>
          <p:cNvCxnSpPr/>
          <p:nvPr/>
        </p:nvCxnSpPr>
        <p:spPr>
          <a:xfrm>
            <a:off x="0" y="1285860"/>
            <a:ext cx="67151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CasellaDiTesto 10"/>
          <p:cNvSpPr txBox="1"/>
          <p:nvPr/>
        </p:nvSpPr>
        <p:spPr>
          <a:xfrm>
            <a:off x="428596" y="1928802"/>
            <a:ext cx="8072494" cy="3170099"/>
          </a:xfrm>
          <a:prstGeom prst="rect">
            <a:avLst/>
          </a:prstGeom>
          <a:noFill/>
        </p:spPr>
        <p:txBody>
          <a:bodyPr wrap="square" rtlCol="0">
            <a:spAutoFit/>
          </a:bodyPr>
          <a:lstStyle/>
          <a:p>
            <a:r>
              <a:rPr lang="it-IT" sz="2000" dirty="0" smtClean="0"/>
              <a:t>Le opere realizzate sono frutto di un percorso formativo, di crescita personale e professionale.  </a:t>
            </a:r>
          </a:p>
          <a:p>
            <a:r>
              <a:rPr lang="it-IT" sz="2000" dirty="0" smtClean="0"/>
              <a:t>Attraverso la realizzazione dei pannelli i giovani hanno manifestato la loro visione dei  valori che danno senso e significato alla vita:</a:t>
            </a:r>
          </a:p>
          <a:p>
            <a:pPr marL="1371600" lvl="2" indent="-457200">
              <a:buFontTx/>
              <a:buChar char="-"/>
            </a:pPr>
            <a:r>
              <a:rPr lang="it-IT" sz="2000" b="1" dirty="0" smtClean="0"/>
              <a:t>Famiglia</a:t>
            </a:r>
          </a:p>
          <a:p>
            <a:pPr marL="1371600" lvl="2" indent="-457200">
              <a:buFontTx/>
              <a:buChar char="-"/>
            </a:pPr>
            <a:r>
              <a:rPr lang="it-IT" sz="2000" b="1" dirty="0" smtClean="0"/>
              <a:t>Amore</a:t>
            </a:r>
          </a:p>
          <a:p>
            <a:pPr marL="1371600" lvl="2" indent="-457200">
              <a:buFontTx/>
              <a:buChar char="-"/>
            </a:pPr>
            <a:r>
              <a:rPr lang="it-IT" sz="2000" b="1" dirty="0" smtClean="0"/>
              <a:t>Amicizia</a:t>
            </a:r>
          </a:p>
          <a:p>
            <a:pPr marL="1371600" lvl="2" indent="-457200">
              <a:buFontTx/>
              <a:buChar char="-"/>
            </a:pPr>
            <a:r>
              <a:rPr lang="it-IT" sz="2000" b="1" dirty="0" smtClean="0"/>
              <a:t>Libertà</a:t>
            </a:r>
          </a:p>
          <a:p>
            <a:pPr marL="1371600" lvl="2" indent="-457200">
              <a:buFontTx/>
              <a:buChar char="-"/>
            </a:pPr>
            <a:r>
              <a:rPr lang="it-IT" sz="2000" b="1" dirty="0" smtClean="0"/>
              <a:t>Accoglienza</a:t>
            </a:r>
          </a:p>
          <a:p>
            <a:pPr marL="1371600" lvl="2" indent="-457200">
              <a:buFontTx/>
              <a:buChar char="-"/>
            </a:pPr>
            <a:r>
              <a:rPr lang="it-IT" sz="2000" b="1" dirty="0" smtClean="0"/>
              <a:t>Legalità e giustizia</a:t>
            </a:r>
            <a:endParaRPr lang="it-IT" sz="2000" dirty="0"/>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7422" y="285728"/>
            <a:ext cx="4286280" cy="1143000"/>
          </a:xfrm>
        </p:spPr>
        <p:txBody>
          <a:bodyPr>
            <a:normAutofit/>
          </a:bodyPr>
          <a:lstStyle/>
          <a:p>
            <a:r>
              <a:rPr lang="it-IT" sz="5400" b="1" dirty="0" smtClean="0">
                <a:solidFill>
                  <a:schemeClr val="tx2">
                    <a:lumMod val="60000"/>
                    <a:lumOff val="40000"/>
                  </a:schemeClr>
                </a:solidFill>
              </a:rPr>
              <a:t>I PROMOTORI </a:t>
            </a:r>
            <a:endParaRPr lang="it-IT" sz="5400" b="1" dirty="0">
              <a:solidFill>
                <a:schemeClr val="tx2">
                  <a:lumMod val="60000"/>
                  <a:lumOff val="40000"/>
                </a:schemeClr>
              </a:solidFill>
            </a:endParaRPr>
          </a:p>
        </p:txBody>
      </p:sp>
      <p:sp>
        <p:nvSpPr>
          <p:cNvPr id="3" name="Segnaposto contenuto 2"/>
          <p:cNvSpPr>
            <a:spLocks noGrp="1"/>
          </p:cNvSpPr>
          <p:nvPr>
            <p:ph idx="1"/>
          </p:nvPr>
        </p:nvSpPr>
        <p:spPr>
          <a:xfrm>
            <a:off x="500034" y="1500174"/>
            <a:ext cx="8186766" cy="4143404"/>
          </a:xfrm>
        </p:spPr>
        <p:txBody>
          <a:bodyPr>
            <a:normAutofit/>
          </a:bodyPr>
          <a:lstStyle/>
          <a:p>
            <a:pPr algn="just">
              <a:buNone/>
            </a:pPr>
            <a:r>
              <a:rPr lang="it-IT" sz="2400" b="1" dirty="0" smtClean="0"/>
              <a:t>    </a:t>
            </a:r>
          </a:p>
          <a:p>
            <a:pPr marL="0" algn="just">
              <a:buNone/>
            </a:pPr>
            <a:r>
              <a:rPr lang="it-IT" sz="2400" dirty="0" smtClean="0"/>
              <a:t>“</a:t>
            </a:r>
            <a:r>
              <a:rPr lang="it-IT" sz="2400" b="1" dirty="0" smtClean="0">
                <a:solidFill>
                  <a:srgbClr val="F79646">
                    <a:lumMod val="75000"/>
                  </a:srgbClr>
                </a:solidFill>
              </a:rPr>
              <a:t>ACCENDI IL TUO FUTURO</a:t>
            </a:r>
            <a:r>
              <a:rPr lang="it-IT" sz="2400" dirty="0" smtClean="0"/>
              <a:t>”</a:t>
            </a:r>
            <a:r>
              <a:rPr lang="it-IT" sz="2400" b="1" dirty="0" smtClean="0"/>
              <a:t> </a:t>
            </a:r>
            <a:r>
              <a:rPr lang="it-IT" sz="2400" dirty="0" smtClean="0"/>
              <a:t>è un progetto promosso dalla Cooperativa Sociale “Fili d’erba” in convenzione con l’Assessorato alle Politiche Sociali del Comune di Salerno. </a:t>
            </a:r>
          </a:p>
          <a:p>
            <a:pPr marL="0" algn="just">
              <a:buNone/>
            </a:pPr>
            <a:r>
              <a:rPr lang="it-IT" sz="2400" dirty="0" smtClean="0"/>
              <a:t>    “Fili d’erba” è attiva sul territorio di Salerno e provincia dal 2001, sostenendo l' affermazione dei diritti fondamentali di bambini e ragazzi e realizzando interventi per la prevenzione dei disagi sociali. </a:t>
            </a:r>
            <a:endParaRPr lang="it-IT" sz="24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68" y="4786322"/>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Immagine 6" descr="download.jpg"/>
          <p:cNvPicPr>
            <a:picLocks noChangeAspect="1"/>
          </p:cNvPicPr>
          <p:nvPr/>
        </p:nvPicPr>
        <p:blipFill>
          <a:blip r:embed="rId4" cstate="print"/>
          <a:stretch>
            <a:fillRect/>
          </a:stretch>
        </p:blipFill>
        <p:spPr>
          <a:xfrm>
            <a:off x="571472" y="5000636"/>
            <a:ext cx="1428760" cy="1285884"/>
          </a:xfrm>
          <a:prstGeom prst="rect">
            <a:avLst/>
          </a:prstGeom>
        </p:spPr>
      </p:pic>
      <p:pic>
        <p:nvPicPr>
          <p:cNvPr id="11" name="Picture 2" descr="Copia (3) di filiderbalogonew2"/>
          <p:cNvPicPr>
            <a:picLocks noChangeAspect="1" noChangeArrowheads="1"/>
          </p:cNvPicPr>
          <p:nvPr/>
        </p:nvPicPr>
        <p:blipFill>
          <a:blip r:embed="rId5" cstate="print"/>
          <a:srcRect/>
          <a:stretch>
            <a:fillRect/>
          </a:stretch>
        </p:blipFill>
        <p:spPr bwMode="auto">
          <a:xfrm>
            <a:off x="6572264" y="5357826"/>
            <a:ext cx="2105025" cy="768350"/>
          </a:xfrm>
          <a:prstGeom prst="rect">
            <a:avLst/>
          </a:prstGeom>
          <a:noFill/>
          <a:ln w="9525">
            <a:noFill/>
            <a:miter lim="800000"/>
            <a:headEnd/>
            <a:tailEnd/>
          </a:ln>
        </p:spPr>
      </p:pic>
      <p:sp>
        <p:nvSpPr>
          <p:cNvPr id="13" name="Rettangolo 12"/>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4" name="Connettore 1 13"/>
          <p:cNvCxnSpPr/>
          <p:nvPr/>
        </p:nvCxnSpPr>
        <p:spPr>
          <a:xfrm>
            <a:off x="0" y="1285860"/>
            <a:ext cx="65008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277981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title"/>
          </p:nvPr>
        </p:nvSpPr>
        <p:spPr>
          <a:xfrm>
            <a:off x="2143108" y="571480"/>
            <a:ext cx="6715172" cy="1143000"/>
          </a:xfrm>
        </p:spPr>
        <p:txBody>
          <a:bodyPr>
            <a:normAutofit fontScale="90000"/>
          </a:bodyPr>
          <a:lstStyle/>
          <a:p>
            <a:pPr algn="l"/>
            <a:r>
              <a:rPr lang="it-IT" dirty="0" smtClean="0"/>
              <a:t/>
            </a:r>
            <a:br>
              <a:rPr lang="it-IT" dirty="0" smtClean="0"/>
            </a:br>
            <a:r>
              <a:rPr lang="it-IT" dirty="0" smtClean="0"/>
              <a:t/>
            </a:r>
            <a:br>
              <a:rPr lang="it-IT" dirty="0" smtClean="0"/>
            </a:br>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WORK EXPERIENCE </a:t>
            </a: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dirty="0" smtClean="0"/>
              <a:t/>
            </a:r>
            <a:br>
              <a:rPr lang="it-IT" dirty="0" smtClean="0"/>
            </a:br>
            <a:r>
              <a:rPr lang="it-IT" dirty="0" smtClean="0"/>
              <a:t/>
            </a:r>
            <a:br>
              <a:rPr lang="it-IT" dirty="0" smtClean="0"/>
            </a:br>
            <a:endParaRPr lang="it-IT" dirty="0"/>
          </a:p>
        </p:txBody>
      </p:sp>
      <p:sp>
        <p:nvSpPr>
          <p:cNvPr id="5" name="CasellaDiTesto 4"/>
          <p:cNvSpPr txBox="1"/>
          <p:nvPr/>
        </p:nvSpPr>
        <p:spPr>
          <a:xfrm>
            <a:off x="214281" y="1969369"/>
            <a:ext cx="8643999" cy="646331"/>
          </a:xfrm>
          <a:prstGeom prst="rect">
            <a:avLst/>
          </a:prstGeom>
          <a:noFill/>
        </p:spPr>
        <p:txBody>
          <a:bodyPr wrap="square" numCol="1" rtlCol="0">
            <a:spAutoFit/>
          </a:bodyPr>
          <a:lstStyle/>
          <a:p>
            <a:endParaRPr lang="it-IT" dirty="0" smtClean="0"/>
          </a:p>
          <a:p>
            <a:pPr algn="r"/>
            <a:endParaRPr lang="it-IT" b="1" i="1" dirty="0" smtClean="0"/>
          </a:p>
        </p:txBody>
      </p:sp>
      <p:cxnSp>
        <p:nvCxnSpPr>
          <p:cNvPr id="7" name="Connettore 1 6"/>
          <p:cNvCxnSpPr/>
          <p:nvPr/>
        </p:nvCxnSpPr>
        <p:spPr>
          <a:xfrm>
            <a:off x="0" y="1285860"/>
            <a:ext cx="67151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0" name="Immagine 9" descr="image (4).jpeg"/>
          <p:cNvPicPr>
            <a:picLocks noChangeAspect="1"/>
          </p:cNvPicPr>
          <p:nvPr/>
        </p:nvPicPr>
        <p:blipFill>
          <a:blip r:embed="rId2" cstate="print"/>
          <a:stretch>
            <a:fillRect/>
          </a:stretch>
        </p:blipFill>
        <p:spPr>
          <a:xfrm>
            <a:off x="571472" y="1643050"/>
            <a:ext cx="8072494" cy="452915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title"/>
          </p:nvPr>
        </p:nvSpPr>
        <p:spPr>
          <a:xfrm>
            <a:off x="2285984" y="500042"/>
            <a:ext cx="6715172" cy="1143000"/>
          </a:xfrm>
        </p:spPr>
        <p:txBody>
          <a:bodyPr>
            <a:normAutofit fontScale="90000"/>
          </a:bodyPr>
          <a:lstStyle/>
          <a:p>
            <a:pPr algn="l"/>
            <a:r>
              <a:rPr lang="it-IT" dirty="0" smtClean="0"/>
              <a:t/>
            </a:r>
            <a:br>
              <a:rPr lang="it-IT" dirty="0" smtClean="0"/>
            </a:br>
            <a:r>
              <a:rPr lang="it-IT" dirty="0" smtClean="0"/>
              <a:t/>
            </a:r>
            <a:br>
              <a:rPr lang="it-IT" dirty="0" smtClean="0"/>
            </a:br>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sz="4900" b="1" dirty="0" smtClean="0">
                <a:solidFill>
                  <a:schemeClr val="tx2">
                    <a:lumMod val="60000"/>
                    <a:lumOff val="40000"/>
                  </a:schemeClr>
                </a:solidFill>
              </a:rPr>
              <a:t>WORK EXPERIENCE </a:t>
            </a: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dirty="0" smtClean="0"/>
              <a:t/>
            </a:r>
            <a:br>
              <a:rPr lang="it-IT" dirty="0" smtClean="0"/>
            </a:br>
            <a:r>
              <a:rPr lang="it-IT" dirty="0" smtClean="0"/>
              <a:t/>
            </a:r>
            <a:br>
              <a:rPr lang="it-IT" dirty="0" smtClean="0"/>
            </a:br>
            <a:endParaRPr lang="it-IT" dirty="0"/>
          </a:p>
        </p:txBody>
      </p:sp>
      <p:sp>
        <p:nvSpPr>
          <p:cNvPr id="5" name="CasellaDiTesto 4"/>
          <p:cNvSpPr txBox="1"/>
          <p:nvPr/>
        </p:nvSpPr>
        <p:spPr>
          <a:xfrm>
            <a:off x="214281" y="1969369"/>
            <a:ext cx="8643999" cy="646331"/>
          </a:xfrm>
          <a:prstGeom prst="rect">
            <a:avLst/>
          </a:prstGeom>
          <a:noFill/>
        </p:spPr>
        <p:txBody>
          <a:bodyPr wrap="square" numCol="1" rtlCol="0">
            <a:spAutoFit/>
          </a:bodyPr>
          <a:lstStyle/>
          <a:p>
            <a:endParaRPr lang="it-IT" dirty="0" smtClean="0"/>
          </a:p>
          <a:p>
            <a:pPr algn="r"/>
            <a:endParaRPr lang="it-IT" b="1" i="1" dirty="0" smtClean="0"/>
          </a:p>
        </p:txBody>
      </p:sp>
      <p:cxnSp>
        <p:nvCxnSpPr>
          <p:cNvPr id="7" name="Connettore 1 6"/>
          <p:cNvCxnSpPr/>
          <p:nvPr/>
        </p:nvCxnSpPr>
        <p:spPr>
          <a:xfrm>
            <a:off x="0" y="1285860"/>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1" name="Immagine 10" descr="image (32).jpeg"/>
          <p:cNvPicPr>
            <a:picLocks noChangeAspect="1"/>
          </p:cNvPicPr>
          <p:nvPr/>
        </p:nvPicPr>
        <p:blipFill>
          <a:blip r:embed="rId2" cstate="print"/>
          <a:stretch>
            <a:fillRect/>
          </a:stretch>
        </p:blipFill>
        <p:spPr>
          <a:xfrm>
            <a:off x="4786314" y="2071678"/>
            <a:ext cx="3500462" cy="4143404"/>
          </a:xfrm>
          <a:prstGeom prst="rect">
            <a:avLst/>
          </a:prstGeom>
          <a:ln>
            <a:noFill/>
          </a:ln>
          <a:effectLst>
            <a:outerShdw blurRad="292100" dist="139700" dir="2700000" algn="tl" rotWithShape="0">
              <a:srgbClr val="333333">
                <a:alpha val="65000"/>
              </a:srgbClr>
            </a:outerShdw>
          </a:effectLst>
        </p:spPr>
      </p:pic>
      <p:pic>
        <p:nvPicPr>
          <p:cNvPr id="13" name="Immagine 12" descr="image (6).jpeg"/>
          <p:cNvPicPr>
            <a:picLocks noChangeAspect="1"/>
          </p:cNvPicPr>
          <p:nvPr/>
        </p:nvPicPr>
        <p:blipFill>
          <a:blip r:embed="rId3" cstate="print"/>
          <a:stretch>
            <a:fillRect/>
          </a:stretch>
        </p:blipFill>
        <p:spPr>
          <a:xfrm>
            <a:off x="714348" y="1500174"/>
            <a:ext cx="3500462" cy="392909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Ovale 9"/>
          <p:cNvSpPr/>
          <p:nvPr/>
        </p:nvSpPr>
        <p:spPr>
          <a:xfrm>
            <a:off x="214282" y="785794"/>
            <a:ext cx="4572032" cy="428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142984"/>
            <a:ext cx="2143140" cy="15430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orda 12"/>
          <p:cNvSpPr/>
          <p:nvPr/>
        </p:nvSpPr>
        <p:spPr>
          <a:xfrm rot="17534320">
            <a:off x="6134618" y="-659797"/>
            <a:ext cx="1978148" cy="2080596"/>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flipV="1">
            <a:off x="4429124" y="1071546"/>
            <a:ext cx="2071702" cy="114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rda 21"/>
          <p:cNvSpPr/>
          <p:nvPr/>
        </p:nvSpPr>
        <p:spPr>
          <a:xfrm rot="6746175">
            <a:off x="667006" y="5946268"/>
            <a:ext cx="1250607" cy="135250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3"/>
          <p:cNvCxnSpPr/>
          <p:nvPr/>
        </p:nvCxnSpPr>
        <p:spPr>
          <a:xfrm rot="5400000">
            <a:off x="1142976" y="5214950"/>
            <a:ext cx="1357322" cy="642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olo 1"/>
          <p:cNvSpPr txBox="1">
            <a:spLocks/>
          </p:cNvSpPr>
          <p:nvPr/>
        </p:nvSpPr>
        <p:spPr>
          <a:xfrm>
            <a:off x="142844" y="2500306"/>
            <a:ext cx="6715172" cy="1143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lang="it-IT" sz="16000" b="1" dirty="0" smtClean="0">
                <a:solidFill>
                  <a:schemeClr val="accent6"/>
                </a:solidFill>
                <a:latin typeface="+mj-lt"/>
                <a:ea typeface="+mj-ea"/>
                <a:cs typeface="+mj-cs"/>
              </a:rPr>
              <a:t>LE OPERE</a:t>
            </a:r>
            <a:r>
              <a:rPr kumimoji="0" lang="it-IT" sz="16000" b="1" i="0" strike="noStrike" kern="1200" cap="none" spc="0" normalizeH="0" baseline="0" noProof="0" dirty="0" smtClean="0">
                <a:ln>
                  <a:noFill/>
                </a:ln>
                <a:solidFill>
                  <a:schemeClr val="accent6"/>
                </a:solidFill>
                <a:effectLst/>
                <a:uLnTx/>
                <a:uFillTx/>
                <a:latin typeface="+mj-lt"/>
                <a:ea typeface="+mj-ea"/>
                <a:cs typeface="+mj-cs"/>
              </a:rPr>
              <a:t> REALIZZATE</a:t>
            </a:r>
            <a:r>
              <a:rPr kumimoji="0" lang="it-IT" sz="17600" b="1" i="0" u="sng" strike="noStrike" kern="1200" cap="none" spc="0" normalizeH="0" baseline="0" noProof="0" dirty="0" smtClean="0">
                <a:ln>
                  <a:noFill/>
                </a:ln>
                <a:solidFill>
                  <a:schemeClr val="bg1"/>
                </a:solidFill>
                <a:effectLst/>
                <a:uLnTx/>
                <a:uFillTx/>
                <a:latin typeface="+mj-lt"/>
                <a:ea typeface="+mj-ea"/>
                <a:cs typeface="+mj-cs"/>
              </a:rPr>
              <a:t/>
            </a:r>
            <a:br>
              <a:rPr kumimoji="0" lang="it-IT" sz="17600" b="1" i="0" u="sng" strike="noStrike" kern="1200" cap="none" spc="0" normalizeH="0" baseline="0" noProof="0" dirty="0" smtClean="0">
                <a:ln>
                  <a:noFill/>
                </a:ln>
                <a:solidFill>
                  <a:schemeClr val="bg1"/>
                </a:solidFill>
                <a:effectLst/>
                <a:uLnTx/>
                <a:uFillTx/>
                <a:latin typeface="+mj-lt"/>
                <a:ea typeface="+mj-ea"/>
                <a:cs typeface="+mj-cs"/>
              </a:rPr>
            </a:br>
            <a:r>
              <a:rPr kumimoji="0" lang="it-IT" sz="4400" b="1" i="0" u="none" strike="noStrike" kern="1200" cap="none" spc="0" normalizeH="0" baseline="0" noProof="0" dirty="0" smtClean="0">
                <a:ln>
                  <a:noFill/>
                </a:ln>
                <a:solidFill>
                  <a:schemeClr val="bg1"/>
                </a:solidFill>
                <a:effectLst/>
                <a:uLnTx/>
                <a:uFillTx/>
                <a:latin typeface="+mj-lt"/>
                <a:ea typeface="+mj-ea"/>
                <a:cs typeface="+mj-cs"/>
              </a:rPr>
              <a:t/>
            </a:r>
            <a:br>
              <a:rPr kumimoji="0" lang="it-IT" sz="4400" b="1"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endParaRPr kumimoji="0" lang="it-IT"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title"/>
          </p:nvPr>
        </p:nvSpPr>
        <p:spPr>
          <a:xfrm>
            <a:off x="1357290" y="0"/>
            <a:ext cx="6715172" cy="1357274"/>
          </a:xfrm>
        </p:spPr>
        <p:txBody>
          <a:bodyPr>
            <a:normAutofit/>
          </a:bodyPr>
          <a:lstStyle/>
          <a:p>
            <a:pPr algn="l"/>
            <a:r>
              <a:rPr lang="it-IT" sz="4000" b="1" dirty="0" smtClean="0">
                <a:solidFill>
                  <a:schemeClr val="accent6"/>
                </a:solidFill>
              </a:rPr>
              <a:t>Il logo “Accendi il tuo Futuro”</a:t>
            </a:r>
            <a:r>
              <a:rPr lang="it-IT" sz="4000" b="1" dirty="0" smtClean="0">
                <a:solidFill>
                  <a:schemeClr val="tx2">
                    <a:lumMod val="60000"/>
                    <a:lumOff val="40000"/>
                  </a:schemeClr>
                </a:solidFill>
              </a:rPr>
              <a:t/>
            </a:r>
            <a:br>
              <a:rPr lang="it-IT" sz="4000" b="1" dirty="0" smtClean="0">
                <a:solidFill>
                  <a:schemeClr val="tx2">
                    <a:lumMod val="60000"/>
                    <a:lumOff val="40000"/>
                  </a:schemeClr>
                </a:solidFill>
              </a:rPr>
            </a:br>
            <a:r>
              <a:rPr lang="it-IT" sz="2800" b="1" dirty="0" smtClean="0">
                <a:solidFill>
                  <a:schemeClr val="tx2">
                    <a:lumMod val="60000"/>
                    <a:lumOff val="40000"/>
                  </a:schemeClr>
                </a:solidFill>
              </a:rPr>
              <a:t>Progettazione</a:t>
            </a:r>
            <a:endParaRPr lang="it-IT" sz="3200" dirty="0"/>
          </a:p>
        </p:txBody>
      </p:sp>
      <p:pic>
        <p:nvPicPr>
          <p:cNvPr id="6" name="Immagine 5" descr="image (27).jpeg"/>
          <p:cNvPicPr>
            <a:picLocks noChangeAspect="1"/>
          </p:cNvPicPr>
          <p:nvPr/>
        </p:nvPicPr>
        <p:blipFill>
          <a:blip r:embed="rId3" cstate="print"/>
          <a:stretch>
            <a:fillRect/>
          </a:stretch>
        </p:blipFill>
        <p:spPr>
          <a:xfrm>
            <a:off x="1500166" y="1500174"/>
            <a:ext cx="5929354" cy="4071966"/>
          </a:xfrm>
          <a:prstGeom prst="rect">
            <a:avLst/>
          </a:prstGeom>
          <a:ln>
            <a:noFill/>
          </a:ln>
          <a:effectLst>
            <a:outerShdw blurRad="292100" dist="139700" dir="2700000" algn="tl" rotWithShape="0">
              <a:srgbClr val="333333">
                <a:alpha val="65000"/>
              </a:srgbClr>
            </a:outerShdw>
          </a:effectLst>
        </p:spPr>
      </p:pic>
      <p:cxnSp>
        <p:nvCxnSpPr>
          <p:cNvPr id="7" name="Connettore 1 6"/>
          <p:cNvCxnSpPr/>
          <p:nvPr/>
        </p:nvCxnSpPr>
        <p:spPr>
          <a:xfrm>
            <a:off x="0" y="785794"/>
            <a:ext cx="69294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9" name="CasellaDiTesto 8"/>
          <p:cNvSpPr txBox="1"/>
          <p:nvPr/>
        </p:nvSpPr>
        <p:spPr>
          <a:xfrm>
            <a:off x="6500826" y="1928802"/>
            <a:ext cx="2286016" cy="369332"/>
          </a:xfrm>
          <a:prstGeom prst="rect">
            <a:avLst/>
          </a:prstGeom>
          <a:noFill/>
        </p:spPr>
        <p:txBody>
          <a:bodyPr wrap="square" rtlCol="0">
            <a:spAutoFit/>
          </a:bodyPr>
          <a:lstStyle/>
          <a:p>
            <a:endParaRPr lang="it-IT" dirty="0"/>
          </a:p>
        </p:txBody>
      </p:sp>
      <p:sp>
        <p:nvSpPr>
          <p:cNvPr id="10" name="CasellaDiTesto 9"/>
          <p:cNvSpPr txBox="1"/>
          <p:nvPr/>
        </p:nvSpPr>
        <p:spPr>
          <a:xfrm>
            <a:off x="928662" y="5786454"/>
            <a:ext cx="7429552" cy="369332"/>
          </a:xfrm>
          <a:prstGeom prst="rect">
            <a:avLst/>
          </a:prstGeom>
          <a:noFill/>
        </p:spPr>
        <p:txBody>
          <a:bodyPr wrap="square" rtlCol="0">
            <a:spAutoFit/>
          </a:bodyPr>
          <a:lstStyle/>
          <a:p>
            <a:r>
              <a:rPr lang="it-IT" dirty="0" smtClean="0"/>
              <a:t>Il logo “Accendi il tuo futuro”  è stato il primo bozzetto disegnato dai giovani. </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ttangolo 12"/>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9" name="Immagine 8" descr="_MG_9775.jpg"/>
          <p:cNvPicPr>
            <a:picLocks noChangeAspect="1"/>
          </p:cNvPicPr>
          <p:nvPr/>
        </p:nvPicPr>
        <p:blipFill>
          <a:blip r:embed="rId4" cstate="print"/>
          <a:stretch>
            <a:fillRect/>
          </a:stretch>
        </p:blipFill>
        <p:spPr>
          <a:xfrm>
            <a:off x="928662" y="1285860"/>
            <a:ext cx="6858048" cy="4310774"/>
          </a:xfrm>
          <a:prstGeom prst="rect">
            <a:avLst/>
          </a:prstGeom>
          <a:ln>
            <a:noFill/>
          </a:ln>
          <a:effectLst>
            <a:outerShdw blurRad="292100" dist="139700" dir="2700000" algn="tl" rotWithShape="0">
              <a:srgbClr val="333333">
                <a:alpha val="65000"/>
              </a:srgbClr>
            </a:outerShdw>
          </a:effectLst>
        </p:spPr>
      </p:pic>
      <p:sp>
        <p:nvSpPr>
          <p:cNvPr id="10" name="Rettangolo 9"/>
          <p:cNvSpPr/>
          <p:nvPr/>
        </p:nvSpPr>
        <p:spPr>
          <a:xfrm>
            <a:off x="142844" y="5643578"/>
            <a:ext cx="9001156" cy="646331"/>
          </a:xfrm>
          <a:prstGeom prst="rect">
            <a:avLst/>
          </a:prstGeom>
        </p:spPr>
        <p:txBody>
          <a:bodyPr wrap="square">
            <a:spAutoFit/>
          </a:bodyPr>
          <a:lstStyle/>
          <a:p>
            <a:r>
              <a:rPr lang="it-IT" dirty="0" smtClean="0"/>
              <a:t>Il riempimento della figura è realizzato con bottiglie riciclate e file di </a:t>
            </a:r>
            <a:r>
              <a:rPr lang="it-IT" dirty="0" err="1" smtClean="0"/>
              <a:t>microluci</a:t>
            </a:r>
            <a:r>
              <a:rPr lang="it-IT" dirty="0" smtClean="0"/>
              <a:t> a led alimentate da un pannello fotovoltaico fornito dalla società </a:t>
            </a:r>
            <a:r>
              <a:rPr lang="it-IT" dirty="0" err="1" smtClean="0"/>
              <a:t>Solar</a:t>
            </a:r>
            <a:r>
              <a:rPr lang="it-IT" dirty="0" smtClean="0"/>
              <a:t> </a:t>
            </a:r>
            <a:r>
              <a:rPr lang="it-IT" dirty="0" err="1" smtClean="0"/>
              <a:t>Power</a:t>
            </a:r>
            <a:r>
              <a:rPr lang="it-IT" dirty="0" smtClean="0"/>
              <a:t>.</a:t>
            </a:r>
            <a:endParaRPr lang="it-IT" dirty="0"/>
          </a:p>
        </p:txBody>
      </p:sp>
      <p:sp>
        <p:nvSpPr>
          <p:cNvPr id="14" name="Titolo 1"/>
          <p:cNvSpPr txBox="1">
            <a:spLocks/>
          </p:cNvSpPr>
          <p:nvPr/>
        </p:nvSpPr>
        <p:spPr>
          <a:xfrm>
            <a:off x="1071538" y="0"/>
            <a:ext cx="6715172"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smtClean="0">
                <a:ln>
                  <a:noFill/>
                </a:ln>
                <a:solidFill>
                  <a:schemeClr val="accent6"/>
                </a:solidFill>
                <a:effectLst/>
                <a:uLnTx/>
                <a:uFillTx/>
                <a:latin typeface="+mj-lt"/>
                <a:ea typeface="+mj-ea"/>
                <a:cs typeface="+mj-cs"/>
              </a:rPr>
              <a:t>Il logo “Accendi il tuo Futuro”</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it-IT" sz="28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Realizzazione</a:t>
            </a: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Connettore 1 14"/>
          <p:cNvCxnSpPr/>
          <p:nvPr/>
        </p:nvCxnSpPr>
        <p:spPr>
          <a:xfrm>
            <a:off x="0" y="785794"/>
            <a:ext cx="69294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Famiglia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it-IT" sz="28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Immagine 14" descr="image (25).jpeg"/>
          <p:cNvPicPr>
            <a:picLocks noChangeAspect="1"/>
          </p:cNvPicPr>
          <p:nvPr/>
        </p:nvPicPr>
        <p:blipFill>
          <a:blip r:embed="rId3" cstate="print"/>
          <a:stretch>
            <a:fillRect/>
          </a:stretch>
        </p:blipFill>
        <p:spPr>
          <a:xfrm>
            <a:off x="1500166" y="1785926"/>
            <a:ext cx="5715040"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Famiglia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Immagine 8" descr="_MG_9747.jpg"/>
          <p:cNvPicPr>
            <a:picLocks noChangeAspect="1"/>
          </p:cNvPicPr>
          <p:nvPr/>
        </p:nvPicPr>
        <p:blipFill>
          <a:blip r:embed="rId3" cstate="print"/>
          <a:stretch>
            <a:fillRect/>
          </a:stretch>
        </p:blipFill>
        <p:spPr>
          <a:xfrm>
            <a:off x="1571604" y="1571612"/>
            <a:ext cx="5715040"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L’Amore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Immagine 9" descr="image (26).jpeg"/>
          <p:cNvPicPr>
            <a:picLocks noChangeAspect="1"/>
          </p:cNvPicPr>
          <p:nvPr/>
        </p:nvPicPr>
        <p:blipFill>
          <a:blip r:embed="rId3" cstate="print"/>
          <a:stretch>
            <a:fillRect/>
          </a:stretch>
        </p:blipFill>
        <p:spPr>
          <a:xfrm>
            <a:off x="2143108" y="1643050"/>
            <a:ext cx="4117252" cy="44291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9454" y="21429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L’Amore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Immagine 8" descr="_MG_9756.jpg"/>
          <p:cNvPicPr>
            <a:picLocks noChangeAspect="1"/>
          </p:cNvPicPr>
          <p:nvPr/>
        </p:nvPicPr>
        <p:blipFill>
          <a:blip r:embed="rId3" cstate="print"/>
          <a:stretch>
            <a:fillRect/>
          </a:stretch>
        </p:blipFill>
        <p:spPr>
          <a:xfrm>
            <a:off x="1928794" y="1714488"/>
            <a:ext cx="4429156"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L’Amicizia</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Immagine 11" descr="image (24).jpeg"/>
          <p:cNvPicPr>
            <a:picLocks noChangeAspect="1"/>
          </p:cNvPicPr>
          <p:nvPr/>
        </p:nvPicPr>
        <p:blipFill>
          <a:blip r:embed="rId3" cstate="print"/>
          <a:stretch>
            <a:fillRect/>
          </a:stretch>
        </p:blipFill>
        <p:spPr>
          <a:xfrm>
            <a:off x="2143108" y="1571612"/>
            <a:ext cx="3968303"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chemeClr val="tx2">
                    <a:lumMod val="60000"/>
                    <a:lumOff val="40000"/>
                  </a:schemeClr>
                </a:solidFill>
              </a:rPr>
              <a:t>IL PROGETTO</a:t>
            </a:r>
            <a:endParaRPr lang="it-IT" sz="5400" b="1" dirty="0">
              <a:solidFill>
                <a:schemeClr val="tx2">
                  <a:lumMod val="60000"/>
                  <a:lumOff val="40000"/>
                </a:schemeClr>
              </a:solidFill>
            </a:endParaRPr>
          </a:p>
        </p:txBody>
      </p:sp>
      <p:sp>
        <p:nvSpPr>
          <p:cNvPr id="3" name="Segnaposto contenuto 2"/>
          <p:cNvSpPr>
            <a:spLocks noGrp="1"/>
          </p:cNvSpPr>
          <p:nvPr>
            <p:ph idx="1"/>
          </p:nvPr>
        </p:nvSpPr>
        <p:spPr>
          <a:xfrm>
            <a:off x="285720" y="1643050"/>
            <a:ext cx="8501122" cy="3857652"/>
          </a:xfrm>
        </p:spPr>
        <p:txBody>
          <a:bodyPr>
            <a:noAutofit/>
          </a:bodyPr>
          <a:lstStyle/>
          <a:p>
            <a:pPr algn="just">
              <a:buNone/>
            </a:pPr>
            <a:r>
              <a:rPr lang="it-IT" sz="2400" b="1" dirty="0" smtClean="0">
                <a:solidFill>
                  <a:prstClr val="black"/>
                </a:solidFill>
              </a:rPr>
              <a:t>	</a:t>
            </a:r>
          </a:p>
          <a:p>
            <a:pPr algn="just">
              <a:buNone/>
            </a:pPr>
            <a:r>
              <a:rPr lang="it-IT" sz="2400" dirty="0" smtClean="0">
                <a:solidFill>
                  <a:prstClr val="black"/>
                </a:solidFill>
              </a:rPr>
              <a:t>“</a:t>
            </a:r>
            <a:r>
              <a:rPr lang="it-IT" sz="2400" b="1" dirty="0" smtClean="0">
                <a:solidFill>
                  <a:srgbClr val="F79646">
                    <a:lumMod val="75000"/>
                  </a:srgbClr>
                </a:solidFill>
              </a:rPr>
              <a:t>ACCENDI IL TUO FUTURO</a:t>
            </a:r>
            <a:r>
              <a:rPr lang="it-IT" sz="2400" dirty="0" smtClean="0">
                <a:solidFill>
                  <a:prstClr val="black"/>
                </a:solidFill>
              </a:rPr>
              <a:t>”</a:t>
            </a:r>
            <a:r>
              <a:rPr lang="it-IT" sz="2400" b="1" dirty="0" smtClean="0">
                <a:solidFill>
                  <a:prstClr val="black"/>
                </a:solidFill>
              </a:rPr>
              <a:t> </a:t>
            </a:r>
            <a:r>
              <a:rPr lang="it-IT" sz="2400" dirty="0" smtClean="0">
                <a:solidFill>
                  <a:prstClr val="black"/>
                </a:solidFill>
              </a:rPr>
              <a:t>è un progetto che ha dato l’opportunità a dei giovani salernitani inoccupati di acquisire strumenti e competenze utili per la progettazione, realizzazione ed installazione di opere luminose. Prevede la realizzazione di luminarie natalizie, a basso consumo energetico, costruite anche con materiali riciclabili e alimentate da fonti rinnovabili. </a:t>
            </a:r>
          </a:p>
          <a:p>
            <a:pPr algn="just">
              <a:buNone/>
            </a:pPr>
            <a:r>
              <a:rPr lang="it-IT" sz="2400" b="1" dirty="0" smtClean="0"/>
              <a:t> </a:t>
            </a:r>
            <a:r>
              <a:rPr lang="it-IT" sz="2400" dirty="0" smtClean="0"/>
              <a:t>“</a:t>
            </a:r>
            <a:r>
              <a:rPr lang="it-IT" sz="2400" b="1" cap="all" dirty="0" smtClean="0">
                <a:solidFill>
                  <a:schemeClr val="accent6">
                    <a:lumMod val="75000"/>
                  </a:schemeClr>
                </a:solidFill>
              </a:rPr>
              <a:t>Accendi il tuo futuro</a:t>
            </a:r>
            <a:r>
              <a:rPr lang="it-IT" sz="2400" dirty="0" smtClean="0"/>
              <a:t>”</a:t>
            </a:r>
            <a:r>
              <a:rPr lang="it-IT" sz="2400" b="1" dirty="0" smtClean="0"/>
              <a:t> </a:t>
            </a:r>
            <a:r>
              <a:rPr lang="it-IT" sz="2400" dirty="0" smtClean="0"/>
              <a:t>è un progetto innovativo e sperimentale che si inserisce nella cornice di “Luci d’arista” e punta a costituire una </a:t>
            </a:r>
            <a:r>
              <a:rPr lang="it-IT" sz="2400" dirty="0" err="1" smtClean="0"/>
              <a:t>Startup</a:t>
            </a:r>
            <a:r>
              <a:rPr lang="it-IT" sz="2400" dirty="0" smtClean="0"/>
              <a:t> in grado di coinvolgere un numero sempre maggiore di giovani.</a:t>
            </a:r>
          </a:p>
          <a:p>
            <a:pPr algn="just">
              <a:buNone/>
            </a:pPr>
            <a:endParaRPr lang="it-IT" sz="2000" b="1" dirty="0" smtClean="0"/>
          </a:p>
        </p:txBody>
      </p:sp>
      <p:pic>
        <p:nvPicPr>
          <p:cNvPr id="5" name="Picture 2" descr="Copia (3) di filiderbalogonew2"/>
          <p:cNvPicPr>
            <a:picLocks noChangeAspect="1" noChangeArrowheads="1"/>
          </p:cNvPicPr>
          <p:nvPr/>
        </p:nvPicPr>
        <p:blipFill>
          <a:blip r:embed="rId3" cstate="print"/>
          <a:srcRect/>
          <a:stretch>
            <a:fillRect/>
          </a:stretch>
        </p:blipFill>
        <p:spPr bwMode="auto">
          <a:xfrm>
            <a:off x="6786578" y="5643578"/>
            <a:ext cx="2105025" cy="768350"/>
          </a:xfrm>
          <a:prstGeom prst="rect">
            <a:avLst/>
          </a:prstGeom>
          <a:noFill/>
          <a:ln w="9525">
            <a:noFill/>
            <a:miter lim="800000"/>
            <a:headEnd/>
            <a:tailEnd/>
          </a:ln>
        </p:spPr>
      </p:pic>
      <p:sp>
        <p:nvSpPr>
          <p:cNvPr id="6" name="Rettangolo 5"/>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7" name="Connettore 1 6"/>
          <p:cNvCxnSpPr/>
          <p:nvPr/>
        </p:nvCxnSpPr>
        <p:spPr>
          <a:xfrm>
            <a:off x="0" y="1357298"/>
            <a:ext cx="64293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77981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9" name="Immagine 8" descr="_MG_9743.jpg"/>
          <p:cNvPicPr>
            <a:picLocks noChangeAspect="1"/>
          </p:cNvPicPr>
          <p:nvPr/>
        </p:nvPicPr>
        <p:blipFill>
          <a:blip r:embed="rId3" cstate="print"/>
          <a:stretch>
            <a:fillRect/>
          </a:stretch>
        </p:blipFill>
        <p:spPr>
          <a:xfrm>
            <a:off x="2428860" y="1643050"/>
            <a:ext cx="4071966" cy="4643470"/>
          </a:xfrm>
          <a:prstGeom prst="rect">
            <a:avLst/>
          </a:prstGeom>
          <a:ln>
            <a:noFill/>
          </a:ln>
          <a:effectLst>
            <a:outerShdw blurRad="292100" dist="139700" dir="2700000" algn="tl" rotWithShape="0">
              <a:srgbClr val="333333">
                <a:alpha val="65000"/>
              </a:srgbClr>
            </a:outerShdw>
          </a:effectLst>
        </p:spPr>
      </p:pic>
      <p:cxnSp>
        <p:nvCxnSpPr>
          <p:cNvPr id="14" name="Connettore 1 13"/>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L’Amicizia</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8"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ttangolo 13"/>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9" name="Connettore 1 8"/>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Libertà</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Immagine 15" descr="image (22).jpeg"/>
          <p:cNvPicPr>
            <a:picLocks noChangeAspect="1"/>
          </p:cNvPicPr>
          <p:nvPr/>
        </p:nvPicPr>
        <p:blipFill>
          <a:blip r:embed="rId3" cstate="print"/>
          <a:stretch>
            <a:fillRect/>
          </a:stretch>
        </p:blipFill>
        <p:spPr>
          <a:xfrm>
            <a:off x="1571604" y="1928802"/>
            <a:ext cx="6000792" cy="4000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00892" y="21429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ttangolo 13"/>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9" name="Immagine 8" descr="_MG_9737.jpg"/>
          <p:cNvPicPr>
            <a:picLocks noChangeAspect="1"/>
          </p:cNvPicPr>
          <p:nvPr/>
        </p:nvPicPr>
        <p:blipFill>
          <a:blip r:embed="rId3" cstate="print"/>
          <a:stretch>
            <a:fillRect/>
          </a:stretch>
        </p:blipFill>
        <p:spPr>
          <a:xfrm>
            <a:off x="1285852" y="1643050"/>
            <a:ext cx="6500858" cy="4286280"/>
          </a:xfrm>
          <a:prstGeom prst="rect">
            <a:avLst/>
          </a:prstGeom>
          <a:ln>
            <a:noFill/>
          </a:ln>
          <a:effectLst>
            <a:outerShdw blurRad="292100" dist="139700" dir="2700000" algn="tl" rotWithShape="0">
              <a:srgbClr val="333333">
                <a:alpha val="65000"/>
              </a:srgbClr>
            </a:outerShdw>
          </a:effectLst>
        </p:spPr>
      </p:pic>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Libertà</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L’Accoglienza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Immagine 14" descr="image (2).jpeg"/>
          <p:cNvPicPr>
            <a:picLocks noChangeAspect="1"/>
          </p:cNvPicPr>
          <p:nvPr/>
        </p:nvPicPr>
        <p:blipFill>
          <a:blip r:embed="rId3" cstate="print"/>
          <a:stretch>
            <a:fillRect/>
          </a:stretch>
        </p:blipFill>
        <p:spPr>
          <a:xfrm>
            <a:off x="1142976" y="1714488"/>
            <a:ext cx="6786610" cy="44577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1" name="Immagine 10" descr="_MG_9759.jpg"/>
          <p:cNvPicPr>
            <a:picLocks noChangeAspect="1"/>
          </p:cNvPicPr>
          <p:nvPr/>
        </p:nvPicPr>
        <p:blipFill>
          <a:blip r:embed="rId3" cstate="print"/>
          <a:stretch>
            <a:fillRect/>
          </a:stretch>
        </p:blipFill>
        <p:spPr>
          <a:xfrm>
            <a:off x="1428728" y="1643050"/>
            <a:ext cx="6429420" cy="4357718"/>
          </a:xfrm>
          <a:prstGeom prst="rect">
            <a:avLst/>
          </a:prstGeom>
          <a:ln>
            <a:noFill/>
          </a:ln>
          <a:effectLst>
            <a:outerShdw blurRad="292100" dist="139700" dir="2700000" algn="tl" rotWithShape="0">
              <a:srgbClr val="333333">
                <a:alpha val="65000"/>
              </a:srgbClr>
            </a:outerShdw>
          </a:effectLst>
        </p:spPr>
      </p:pic>
      <p:cxnSp>
        <p:nvCxnSpPr>
          <p:cNvPr id="13" name="Connettore 1 12"/>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L’Accoglienza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 </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7" name="Connettore 1 16"/>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Legalità</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9" name="Immagine 18" descr="image.jpeg"/>
          <p:cNvPicPr>
            <a:picLocks noChangeAspect="1"/>
          </p:cNvPicPr>
          <p:nvPr/>
        </p:nvPicPr>
        <p:blipFill>
          <a:blip r:embed="rId3" cstate="print"/>
          <a:stretch>
            <a:fillRect/>
          </a:stretch>
        </p:blipFill>
        <p:spPr>
          <a:xfrm>
            <a:off x="2428860" y="1714488"/>
            <a:ext cx="3643338" cy="44291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3" name="Immagine 12" descr="_MG_9769.jpg"/>
          <p:cNvPicPr>
            <a:picLocks noChangeAspect="1"/>
          </p:cNvPicPr>
          <p:nvPr/>
        </p:nvPicPr>
        <p:blipFill>
          <a:blip r:embed="rId3" cstate="print"/>
          <a:stretch>
            <a:fillRect/>
          </a:stretch>
        </p:blipFill>
        <p:spPr>
          <a:xfrm>
            <a:off x="1928794" y="1643050"/>
            <a:ext cx="4214842" cy="4572032"/>
          </a:xfrm>
          <a:prstGeom prst="rect">
            <a:avLst/>
          </a:prstGeom>
          <a:ln>
            <a:noFill/>
          </a:ln>
          <a:effectLst>
            <a:outerShdw blurRad="292100" dist="139700" dir="2700000" algn="tl" rotWithShape="0">
              <a:srgbClr val="333333">
                <a:alpha val="65000"/>
              </a:srgbClr>
            </a:outerShdw>
          </a:effectLst>
        </p:spPr>
      </p:pic>
      <p:cxnSp>
        <p:nvCxnSpPr>
          <p:cNvPr id="14" name="Connettore 1 13"/>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Legalità</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16" y="21429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4" name="Connettore 1 13"/>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Giustizia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noProof="0" dirty="0" smtClean="0">
                <a:solidFill>
                  <a:schemeClr val="tx2">
                    <a:lumMod val="60000"/>
                    <a:lumOff val="40000"/>
                  </a:schemeClr>
                </a:solidFill>
                <a:latin typeface="+mj-lt"/>
                <a:ea typeface="+mj-ea"/>
                <a:cs typeface="+mj-cs"/>
              </a:rPr>
              <a:t>Progettazione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Immagine 15" descr="image (1).jpeg"/>
          <p:cNvPicPr>
            <a:picLocks noChangeAspect="1"/>
          </p:cNvPicPr>
          <p:nvPr/>
        </p:nvPicPr>
        <p:blipFill>
          <a:blip r:embed="rId3" cstate="print"/>
          <a:stretch>
            <a:fillRect/>
          </a:stretch>
        </p:blipFill>
        <p:spPr>
          <a:xfrm>
            <a:off x="1571604" y="1571612"/>
            <a:ext cx="5715040"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1" name="Immagine 10" descr="_MG_9765.jpg"/>
          <p:cNvPicPr>
            <a:picLocks noChangeAspect="1"/>
          </p:cNvPicPr>
          <p:nvPr/>
        </p:nvPicPr>
        <p:blipFill>
          <a:blip r:embed="rId3" cstate="print"/>
          <a:stretch>
            <a:fillRect/>
          </a:stretch>
        </p:blipFill>
        <p:spPr>
          <a:xfrm>
            <a:off x="1857356" y="1500174"/>
            <a:ext cx="4806650" cy="4714908"/>
          </a:xfrm>
          <a:prstGeom prst="rect">
            <a:avLst/>
          </a:prstGeom>
          <a:ln>
            <a:noFill/>
          </a:ln>
          <a:effectLst>
            <a:outerShdw blurRad="292100" dist="139700" dir="2700000" algn="tl" rotWithShape="0">
              <a:srgbClr val="333333">
                <a:alpha val="65000"/>
              </a:srgbClr>
            </a:outerShdw>
          </a:effectLst>
        </p:spPr>
      </p:pic>
      <p:cxnSp>
        <p:nvCxnSpPr>
          <p:cNvPr id="14" name="Connettore 1 13"/>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La Giustizia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Realizzazione</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title"/>
          </p:nvPr>
        </p:nvSpPr>
        <p:spPr>
          <a:xfrm>
            <a:off x="2000232" y="285728"/>
            <a:ext cx="6715172" cy="1143000"/>
          </a:xfrm>
        </p:spPr>
        <p:txBody>
          <a:bodyPr>
            <a:normAutofit fontScale="90000"/>
          </a:bodyPr>
          <a:lstStyle/>
          <a:p>
            <a:pPr algn="l"/>
            <a:r>
              <a:rPr lang="it-IT" dirty="0" smtClean="0"/>
              <a:t/>
            </a:r>
            <a:br>
              <a:rPr lang="it-IT" dirty="0" smtClean="0"/>
            </a:br>
            <a:r>
              <a:rPr lang="it-IT" dirty="0" smtClean="0"/>
              <a:t/>
            </a:r>
            <a:br>
              <a:rPr lang="it-IT" dirty="0" smtClean="0"/>
            </a:br>
            <a:r>
              <a:rPr lang="it-IT" sz="6000" b="1" dirty="0" smtClean="0">
                <a:solidFill>
                  <a:schemeClr val="tx2">
                    <a:lumMod val="60000"/>
                    <a:lumOff val="40000"/>
                  </a:schemeClr>
                </a:solidFill>
              </a:rPr>
              <a:t/>
            </a:r>
            <a:br>
              <a:rPr lang="it-IT" sz="6000" b="1" dirty="0" smtClean="0">
                <a:solidFill>
                  <a:schemeClr val="tx2">
                    <a:lumMod val="60000"/>
                    <a:lumOff val="40000"/>
                  </a:schemeClr>
                </a:solidFill>
              </a:rPr>
            </a:br>
            <a:r>
              <a:rPr lang="it-IT" b="1" dirty="0" smtClean="0">
                <a:solidFill>
                  <a:schemeClr val="tx2">
                    <a:lumMod val="60000"/>
                    <a:lumOff val="40000"/>
                  </a:schemeClr>
                </a:solidFill>
              </a:rPr>
              <a:t>L’ESPOSIZIONE</a:t>
            </a:r>
            <a:br>
              <a:rPr lang="it-IT" b="1" dirty="0" smtClean="0">
                <a:solidFill>
                  <a:schemeClr val="tx2">
                    <a:lumMod val="60000"/>
                    <a:lumOff val="40000"/>
                  </a:schemeClr>
                </a:solidFill>
              </a:rPr>
            </a:br>
            <a:r>
              <a:rPr lang="it-IT" b="1" dirty="0" smtClean="0">
                <a:solidFill>
                  <a:schemeClr val="tx2">
                    <a:lumMod val="60000"/>
                    <a:lumOff val="40000"/>
                  </a:schemeClr>
                </a:solidFill>
              </a:rPr>
              <a:t/>
            </a:r>
            <a:br>
              <a:rPr lang="it-IT" b="1" dirty="0" smtClean="0">
                <a:solidFill>
                  <a:schemeClr val="tx2">
                    <a:lumMod val="60000"/>
                    <a:lumOff val="40000"/>
                  </a:schemeClr>
                </a:solidFill>
              </a:rPr>
            </a:br>
            <a:r>
              <a:rPr lang="it-IT" dirty="0" smtClean="0"/>
              <a:t/>
            </a:r>
            <a:br>
              <a:rPr lang="it-IT" dirty="0" smtClean="0"/>
            </a:br>
            <a:r>
              <a:rPr lang="it-IT" dirty="0" smtClean="0"/>
              <a:t/>
            </a:r>
            <a:br>
              <a:rPr lang="it-IT" dirty="0" smtClean="0"/>
            </a:br>
            <a:endParaRPr lang="it-IT" dirty="0"/>
          </a:p>
        </p:txBody>
      </p:sp>
      <p:cxnSp>
        <p:nvCxnSpPr>
          <p:cNvPr id="7" name="Connettore 1 6"/>
          <p:cNvCxnSpPr/>
          <p:nvPr/>
        </p:nvCxnSpPr>
        <p:spPr>
          <a:xfrm>
            <a:off x="0" y="1000108"/>
            <a:ext cx="614363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sp>
        <p:nvSpPr>
          <p:cNvPr id="13" name="CasellaDiTesto 12"/>
          <p:cNvSpPr txBox="1"/>
          <p:nvPr/>
        </p:nvSpPr>
        <p:spPr>
          <a:xfrm>
            <a:off x="500034" y="1285860"/>
            <a:ext cx="7858180" cy="1938992"/>
          </a:xfrm>
          <a:prstGeom prst="rect">
            <a:avLst/>
          </a:prstGeom>
          <a:noFill/>
        </p:spPr>
        <p:txBody>
          <a:bodyPr wrap="square" rtlCol="0">
            <a:spAutoFit/>
          </a:bodyPr>
          <a:lstStyle/>
          <a:p>
            <a:pPr algn="just"/>
            <a:r>
              <a:rPr lang="it-IT" sz="2000" dirty="0" smtClean="0"/>
              <a:t>Le opere saranno esposte dal 5 dicembre fino al 17 gennaio 2016,  presso la “Villa Carrara” a </a:t>
            </a:r>
            <a:r>
              <a:rPr lang="it-IT" sz="2000" dirty="0" err="1" smtClean="0"/>
              <a:t>Pastena</a:t>
            </a:r>
            <a:r>
              <a:rPr lang="it-IT" sz="2000" dirty="0" smtClean="0"/>
              <a:t>, nella cornice di “Luci d’artista Salerno”. </a:t>
            </a:r>
          </a:p>
          <a:p>
            <a:pPr algn="just"/>
            <a:r>
              <a:rPr lang="it-IT" sz="2000" dirty="0" smtClean="0"/>
              <a:t>Nella galleria a cielo aperto, oltre ad ammirare le opere realizzate, i visitatori potranno partecipare ad un interessante e variegato programma culturale ricco di eventi.</a:t>
            </a:r>
          </a:p>
          <a:p>
            <a:endParaRPr lang="it-IT" sz="2000" dirty="0" smtClean="0"/>
          </a:p>
        </p:txBody>
      </p:sp>
      <p:pic>
        <p:nvPicPr>
          <p:cNvPr id="14" name="Immagine 13" descr="_MG_9765.jpg"/>
          <p:cNvPicPr>
            <a:picLocks noChangeAspect="1"/>
          </p:cNvPicPr>
          <p:nvPr/>
        </p:nvPicPr>
        <p:blipFill>
          <a:blip r:embed="rId3" cstate="print"/>
          <a:stretch>
            <a:fillRect/>
          </a:stretch>
        </p:blipFill>
        <p:spPr>
          <a:xfrm>
            <a:off x="3071802" y="4700710"/>
            <a:ext cx="1670381" cy="1514371"/>
          </a:xfrm>
          <a:prstGeom prst="rect">
            <a:avLst/>
          </a:prstGeom>
        </p:spPr>
      </p:pic>
      <p:pic>
        <p:nvPicPr>
          <p:cNvPr id="15" name="Immagine 14" descr="_MG_9769.jpg"/>
          <p:cNvPicPr>
            <a:picLocks noChangeAspect="1"/>
          </p:cNvPicPr>
          <p:nvPr/>
        </p:nvPicPr>
        <p:blipFill>
          <a:blip r:embed="rId4" cstate="print"/>
          <a:stretch>
            <a:fillRect/>
          </a:stretch>
        </p:blipFill>
        <p:spPr>
          <a:xfrm>
            <a:off x="4857752" y="4714884"/>
            <a:ext cx="1403411" cy="1500198"/>
          </a:xfrm>
          <a:prstGeom prst="rect">
            <a:avLst/>
          </a:prstGeom>
        </p:spPr>
      </p:pic>
      <p:pic>
        <p:nvPicPr>
          <p:cNvPr id="16" name="Immagine 15" descr="_MG_9759.jpg"/>
          <p:cNvPicPr>
            <a:picLocks noChangeAspect="1"/>
          </p:cNvPicPr>
          <p:nvPr/>
        </p:nvPicPr>
        <p:blipFill>
          <a:blip r:embed="rId5" cstate="print"/>
          <a:stretch>
            <a:fillRect/>
          </a:stretch>
        </p:blipFill>
        <p:spPr>
          <a:xfrm>
            <a:off x="6357950" y="4714883"/>
            <a:ext cx="2161302" cy="1500198"/>
          </a:xfrm>
          <a:prstGeom prst="rect">
            <a:avLst/>
          </a:prstGeom>
        </p:spPr>
      </p:pic>
      <p:pic>
        <p:nvPicPr>
          <p:cNvPr id="17" name="Immagine 16" descr="_MG_9737.jpg"/>
          <p:cNvPicPr>
            <a:picLocks noChangeAspect="1"/>
          </p:cNvPicPr>
          <p:nvPr/>
        </p:nvPicPr>
        <p:blipFill>
          <a:blip r:embed="rId6" cstate="print"/>
          <a:stretch>
            <a:fillRect/>
          </a:stretch>
        </p:blipFill>
        <p:spPr>
          <a:xfrm>
            <a:off x="562699" y="3000371"/>
            <a:ext cx="2509103" cy="1571636"/>
          </a:xfrm>
          <a:prstGeom prst="rect">
            <a:avLst/>
          </a:prstGeom>
        </p:spPr>
      </p:pic>
      <p:pic>
        <p:nvPicPr>
          <p:cNvPr id="18" name="Immagine 17" descr="_MG_9743.jpg"/>
          <p:cNvPicPr>
            <a:picLocks noChangeAspect="1"/>
          </p:cNvPicPr>
          <p:nvPr/>
        </p:nvPicPr>
        <p:blipFill>
          <a:blip r:embed="rId7" cstate="print"/>
          <a:stretch>
            <a:fillRect/>
          </a:stretch>
        </p:blipFill>
        <p:spPr>
          <a:xfrm>
            <a:off x="7000892" y="3000371"/>
            <a:ext cx="1450191" cy="1500198"/>
          </a:xfrm>
          <a:prstGeom prst="rect">
            <a:avLst/>
          </a:prstGeom>
        </p:spPr>
      </p:pic>
      <p:pic>
        <p:nvPicPr>
          <p:cNvPr id="19" name="Immagine 18" descr="_MG_9756.jpg"/>
          <p:cNvPicPr>
            <a:picLocks noChangeAspect="1"/>
          </p:cNvPicPr>
          <p:nvPr/>
        </p:nvPicPr>
        <p:blipFill>
          <a:blip r:embed="rId8" cstate="print"/>
          <a:stretch>
            <a:fillRect/>
          </a:stretch>
        </p:blipFill>
        <p:spPr>
          <a:xfrm>
            <a:off x="5357819" y="3000371"/>
            <a:ext cx="1524792" cy="1500198"/>
          </a:xfrm>
          <a:prstGeom prst="rect">
            <a:avLst/>
          </a:prstGeom>
          <a:ln>
            <a:noFill/>
          </a:ln>
          <a:effectLst>
            <a:outerShdw blurRad="292100" dist="139700" dir="2700000" algn="tl" rotWithShape="0">
              <a:srgbClr val="333333">
                <a:alpha val="65000"/>
              </a:srgbClr>
            </a:outerShdw>
          </a:effectLst>
        </p:spPr>
      </p:pic>
      <p:pic>
        <p:nvPicPr>
          <p:cNvPr id="20" name="Immagine 19" descr="_MG_9747.jpg"/>
          <p:cNvPicPr>
            <a:picLocks noChangeAspect="1"/>
          </p:cNvPicPr>
          <p:nvPr/>
        </p:nvPicPr>
        <p:blipFill>
          <a:blip r:embed="rId9" cstate="print"/>
          <a:stretch>
            <a:fillRect/>
          </a:stretch>
        </p:blipFill>
        <p:spPr>
          <a:xfrm>
            <a:off x="3143240" y="3000371"/>
            <a:ext cx="2095515" cy="1571636"/>
          </a:xfrm>
          <a:prstGeom prst="rect">
            <a:avLst/>
          </a:prstGeom>
          <a:ln>
            <a:noFill/>
          </a:ln>
          <a:effectLst>
            <a:outerShdw blurRad="292100" dist="139700" dir="2700000" algn="tl" rotWithShape="0">
              <a:srgbClr val="333333">
                <a:alpha val="65000"/>
              </a:srgbClr>
            </a:outerShdw>
          </a:effectLst>
        </p:spPr>
      </p:pic>
      <p:pic>
        <p:nvPicPr>
          <p:cNvPr id="21" name="Immagine 20" descr="_MG_9775.jpg"/>
          <p:cNvPicPr>
            <a:picLocks noChangeAspect="1"/>
          </p:cNvPicPr>
          <p:nvPr/>
        </p:nvPicPr>
        <p:blipFill>
          <a:blip r:embed="rId10" cstate="print"/>
          <a:stretch>
            <a:fillRect/>
          </a:stretch>
        </p:blipFill>
        <p:spPr>
          <a:xfrm>
            <a:off x="571472" y="4688349"/>
            <a:ext cx="2428892" cy="15267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229600" cy="1143000"/>
          </a:xfrm>
        </p:spPr>
        <p:txBody>
          <a:bodyPr>
            <a:normAutofit/>
          </a:bodyPr>
          <a:lstStyle/>
          <a:p>
            <a:r>
              <a:rPr lang="it-IT" sz="5400" b="1" dirty="0" smtClean="0">
                <a:solidFill>
                  <a:schemeClr val="tx2">
                    <a:lumMod val="60000"/>
                    <a:lumOff val="40000"/>
                  </a:schemeClr>
                </a:solidFill>
              </a:rPr>
              <a:t>OBIETTIVI</a:t>
            </a:r>
          </a:p>
        </p:txBody>
      </p:sp>
      <p:sp>
        <p:nvSpPr>
          <p:cNvPr id="3" name="Segnaposto contenuto 2"/>
          <p:cNvSpPr>
            <a:spLocks noGrp="1"/>
          </p:cNvSpPr>
          <p:nvPr>
            <p:ph idx="1"/>
          </p:nvPr>
        </p:nvSpPr>
        <p:spPr>
          <a:xfrm>
            <a:off x="428596" y="1214422"/>
            <a:ext cx="8229600" cy="4525963"/>
          </a:xfrm>
        </p:spPr>
        <p:txBody>
          <a:bodyPr vert="horz" lIns="91440" tIns="45720" rIns="91440" bIns="45720" rtlCol="0">
            <a:noAutofit/>
          </a:bodyPr>
          <a:lstStyle/>
          <a:p>
            <a:pPr algn="just">
              <a:buNone/>
            </a:pPr>
            <a:endParaRPr lang="it-IT" sz="2400" b="1" dirty="0" smtClean="0">
              <a:solidFill>
                <a:prstClr val="black"/>
              </a:solidFill>
            </a:endParaRPr>
          </a:p>
          <a:p>
            <a:pPr marL="0" indent="0" algn="just">
              <a:buNone/>
            </a:pPr>
            <a:endParaRPr lang="it-IT" sz="2400" dirty="0" smtClean="0">
              <a:solidFill>
                <a:prstClr val="black"/>
              </a:solidFill>
            </a:endParaRPr>
          </a:p>
          <a:p>
            <a:pPr marL="0" indent="0" algn="just">
              <a:buNone/>
            </a:pPr>
            <a:r>
              <a:rPr lang="it-IT" sz="2400" dirty="0" smtClean="0">
                <a:solidFill>
                  <a:prstClr val="black"/>
                </a:solidFill>
              </a:rPr>
              <a:t>“</a:t>
            </a:r>
            <a:r>
              <a:rPr lang="it-IT" sz="2400" b="1" dirty="0" smtClean="0">
                <a:solidFill>
                  <a:srgbClr val="F79646">
                    <a:lumMod val="75000"/>
                  </a:srgbClr>
                </a:solidFill>
              </a:rPr>
              <a:t>ACCENDI IL TUO FUTURO</a:t>
            </a:r>
            <a:r>
              <a:rPr lang="it-IT" sz="2400" dirty="0" smtClean="0">
                <a:solidFill>
                  <a:prstClr val="black"/>
                </a:solidFill>
              </a:rPr>
              <a:t>”</a:t>
            </a:r>
            <a:r>
              <a:rPr lang="it-IT" sz="2400" b="1" dirty="0" smtClean="0">
                <a:solidFill>
                  <a:prstClr val="black"/>
                </a:solidFill>
              </a:rPr>
              <a:t>  </a:t>
            </a:r>
            <a:r>
              <a:rPr lang="it-IT" sz="2400" dirty="0" smtClean="0">
                <a:solidFill>
                  <a:prstClr val="black"/>
                </a:solidFill>
              </a:rPr>
              <a:t>ha come obiettivo  </a:t>
            </a:r>
            <a:r>
              <a:rPr lang="it-IT" sz="2400" dirty="0" smtClean="0"/>
              <a:t>la   prevenzione del disagio giovanile, promuovendo l’ inclusione sociale e lavorativa attraverso:</a:t>
            </a:r>
            <a:endParaRPr lang="it-IT" sz="2400" dirty="0" smtClean="0">
              <a:solidFill>
                <a:prstClr val="black"/>
              </a:solidFill>
            </a:endParaRPr>
          </a:p>
          <a:p>
            <a:pPr algn="just">
              <a:spcBef>
                <a:spcPts val="600"/>
              </a:spcBef>
            </a:pPr>
            <a:r>
              <a:rPr lang="it-IT" sz="2000" dirty="0" smtClean="0">
                <a:solidFill>
                  <a:prstClr val="black"/>
                </a:solidFill>
              </a:rPr>
              <a:t>corsi di formazione per l’acquisizione di competenze tecnico scientifiche nel campo della progettazione e della realizzazione  di  idee ecosostenibili;</a:t>
            </a:r>
          </a:p>
          <a:p>
            <a:pPr algn="just"/>
            <a:r>
              <a:rPr lang="it-IT" sz="2000" dirty="0" smtClean="0">
                <a:solidFill>
                  <a:prstClr val="black"/>
                </a:solidFill>
              </a:rPr>
              <a:t>l’emancipazione culturale, con la conoscenza di opere e artisti del territorio;</a:t>
            </a:r>
          </a:p>
          <a:p>
            <a:pPr algn="just"/>
            <a:r>
              <a:rPr lang="it-IT" sz="2000" dirty="0" smtClean="0">
                <a:solidFill>
                  <a:prstClr val="black"/>
                </a:solidFill>
              </a:rPr>
              <a:t>nuove possibilità di impiego;</a:t>
            </a:r>
          </a:p>
          <a:p>
            <a:pPr algn="just"/>
            <a:r>
              <a:rPr lang="it-IT" sz="2000" dirty="0" smtClean="0">
                <a:solidFill>
                  <a:prstClr val="black"/>
                </a:solidFill>
              </a:rPr>
              <a:t>lo stimolo della creatività e della personalità dei giovani partecipanti, al fine di renderli “protagonisti e autori” di opere luminose, da esporre nelle strade, piazze  e giardini destinati dal Comune.</a:t>
            </a:r>
          </a:p>
          <a:p>
            <a:pPr algn="just">
              <a:buNone/>
            </a:pPr>
            <a:endParaRPr lang="it-IT" sz="2400" b="1" dirty="0">
              <a:solidFill>
                <a:prstClr val="black"/>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21429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Copia (3) di filiderbalogonew2"/>
          <p:cNvPicPr>
            <a:picLocks noChangeAspect="1" noChangeArrowheads="1"/>
          </p:cNvPicPr>
          <p:nvPr/>
        </p:nvPicPr>
        <p:blipFill>
          <a:blip r:embed="rId3" cstate="print"/>
          <a:srcRect/>
          <a:stretch>
            <a:fillRect/>
          </a:stretch>
        </p:blipFill>
        <p:spPr bwMode="auto">
          <a:xfrm>
            <a:off x="6572264" y="5643578"/>
            <a:ext cx="2105025" cy="768350"/>
          </a:xfrm>
          <a:prstGeom prst="rect">
            <a:avLst/>
          </a:prstGeom>
          <a:noFill/>
          <a:ln w="9525">
            <a:noFill/>
            <a:miter lim="800000"/>
            <a:headEnd/>
            <a:tailEnd/>
          </a:ln>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8" name="Connettore 1 7"/>
          <p:cNvCxnSpPr/>
          <p:nvPr/>
        </p:nvCxnSpPr>
        <p:spPr>
          <a:xfrm>
            <a:off x="0" y="1285860"/>
            <a:ext cx="59293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Ovale 9"/>
          <p:cNvSpPr/>
          <p:nvPr/>
        </p:nvSpPr>
        <p:spPr>
          <a:xfrm>
            <a:off x="214282" y="785794"/>
            <a:ext cx="4572032" cy="428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4400" b="1" dirty="0" smtClean="0">
                <a:solidFill>
                  <a:schemeClr val="accent6"/>
                </a:solidFill>
              </a:rPr>
              <a:t/>
            </a:r>
            <a:br>
              <a:rPr lang="it-IT" sz="4400" b="1" dirty="0" smtClean="0">
                <a:solidFill>
                  <a:schemeClr val="accent6"/>
                </a:solidFill>
              </a:rPr>
            </a:br>
            <a:endParaRPr lang="it-IT" sz="4400" b="1" dirty="0" smtClean="0">
              <a:solidFill>
                <a:schemeClr val="accent6"/>
              </a:solidFill>
            </a:endParaRPr>
          </a:p>
          <a:p>
            <a:endParaRPr lang="it-IT" sz="4400" b="1" dirty="0" smtClean="0">
              <a:solidFill>
                <a:schemeClr val="accent6"/>
              </a:solidFill>
            </a:endParaRPr>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7290" y="1071546"/>
            <a:ext cx="2214578" cy="1614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orda 12"/>
          <p:cNvSpPr/>
          <p:nvPr/>
        </p:nvSpPr>
        <p:spPr>
          <a:xfrm rot="17534320">
            <a:off x="6134618" y="-659797"/>
            <a:ext cx="1978148" cy="2080596"/>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flipV="1">
            <a:off x="4429124" y="1071546"/>
            <a:ext cx="2071702" cy="114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rda 21"/>
          <p:cNvSpPr/>
          <p:nvPr/>
        </p:nvSpPr>
        <p:spPr>
          <a:xfrm rot="6746175">
            <a:off x="667006" y="5946268"/>
            <a:ext cx="1250607" cy="135250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3"/>
          <p:cNvCxnSpPr/>
          <p:nvPr/>
        </p:nvCxnSpPr>
        <p:spPr>
          <a:xfrm rot="5400000">
            <a:off x="1142976" y="5214950"/>
            <a:ext cx="1357322" cy="6429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500430" y="4786322"/>
            <a:ext cx="5643570" cy="2800767"/>
          </a:xfrm>
          <a:prstGeom prst="rect">
            <a:avLst/>
          </a:prstGeom>
          <a:noFill/>
        </p:spPr>
        <p:txBody>
          <a:bodyPr wrap="square" numCol="1" rtlCol="0">
            <a:spAutoFit/>
          </a:bodyPr>
          <a:lstStyle/>
          <a:p>
            <a:pPr algn="just"/>
            <a:r>
              <a:rPr lang="it-IT" sz="2400" b="1" dirty="0" smtClean="0">
                <a:solidFill>
                  <a:schemeClr val="bg1"/>
                </a:solidFill>
              </a:rPr>
              <a:t>“ACCENDI IL TUO FUTURO” è stato realizzato grazie ai preziosi contributi dei rappresentanti della Cooperativa “Fili d’erba”, dei formatori e, soprattutto, degli autori delle opere. </a:t>
            </a:r>
          </a:p>
          <a:p>
            <a:pPr algn="just"/>
            <a:endParaRPr lang="it-IT" sz="2000" b="1" dirty="0">
              <a:solidFill>
                <a:schemeClr val="bg1"/>
              </a:solidFill>
            </a:endParaRPr>
          </a:p>
          <a:p>
            <a:endParaRPr lang="it-IT" dirty="0" smtClean="0"/>
          </a:p>
          <a:p>
            <a:pPr algn="r"/>
            <a:endParaRPr lang="it-IT" b="1" i="1" dirty="0" smtClean="0"/>
          </a:p>
        </p:txBody>
      </p:sp>
      <p:sp>
        <p:nvSpPr>
          <p:cNvPr id="14" name="CasellaDiTesto 13"/>
          <p:cNvSpPr txBox="1"/>
          <p:nvPr/>
        </p:nvSpPr>
        <p:spPr>
          <a:xfrm>
            <a:off x="1357290" y="2714620"/>
            <a:ext cx="3286148" cy="830997"/>
          </a:xfrm>
          <a:prstGeom prst="rect">
            <a:avLst/>
          </a:prstGeom>
          <a:noFill/>
        </p:spPr>
        <p:txBody>
          <a:bodyPr wrap="square" rtlCol="0">
            <a:spAutoFit/>
          </a:bodyPr>
          <a:lstStyle/>
          <a:p>
            <a:r>
              <a:rPr lang="it-IT" sz="4800" b="1" dirty="0" smtClean="0">
                <a:solidFill>
                  <a:schemeClr val="accent6"/>
                </a:solidFill>
              </a:rPr>
              <a:t>IL TEAM</a:t>
            </a:r>
            <a:endParaRPr lang="it-IT" sz="4800" b="1" dirty="0">
              <a:solidFill>
                <a:schemeClr val="accent6"/>
              </a:solidFill>
            </a:endParaRPr>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nSpc>
                <a:spcPct val="150000"/>
              </a:lnSpc>
            </a:pPr>
            <a:r>
              <a:rPr lang="it-IT" sz="3000" b="1" i="1" dirty="0" smtClean="0">
                <a:solidFill>
                  <a:schemeClr val="accent6">
                    <a:lumMod val="75000"/>
                  </a:schemeClr>
                </a:solidFill>
                <a:latin typeface="Castellar" pitchFamily="18" charset="0"/>
              </a:rPr>
              <a:t/>
            </a:r>
            <a:br>
              <a:rPr lang="it-IT" sz="3000" b="1" i="1" dirty="0" smtClean="0">
                <a:solidFill>
                  <a:schemeClr val="accent6">
                    <a:lumMod val="75000"/>
                  </a:schemeClr>
                </a:solidFill>
                <a:latin typeface="Castellar" pitchFamily="18" charset="0"/>
              </a:rPr>
            </a:br>
            <a:r>
              <a:rPr lang="it-IT" sz="3000" b="1" i="1" dirty="0" smtClean="0">
                <a:solidFill>
                  <a:schemeClr val="accent6">
                    <a:lumMod val="75000"/>
                  </a:schemeClr>
                </a:solidFill>
                <a:latin typeface="Castellar" pitchFamily="18" charset="0"/>
              </a:rPr>
              <a:t/>
            </a:r>
            <a:br>
              <a:rPr lang="it-IT" sz="3000" b="1" i="1" dirty="0" smtClean="0">
                <a:solidFill>
                  <a:schemeClr val="accent6">
                    <a:lumMod val="75000"/>
                  </a:schemeClr>
                </a:solidFill>
                <a:latin typeface="Castellar" pitchFamily="18" charset="0"/>
              </a:rPr>
            </a:br>
            <a:r>
              <a:rPr lang="it-IT" sz="3000" b="1" i="1" dirty="0" smtClean="0">
                <a:solidFill>
                  <a:schemeClr val="accent6">
                    <a:lumMod val="75000"/>
                  </a:schemeClr>
                </a:solidFill>
                <a:latin typeface="Castellar" pitchFamily="18" charset="0"/>
              </a:rPr>
              <a:t/>
            </a:r>
            <a:br>
              <a:rPr lang="it-IT" sz="3000" b="1" i="1" dirty="0" smtClean="0">
                <a:solidFill>
                  <a:schemeClr val="accent6">
                    <a:lumMod val="75000"/>
                  </a:schemeClr>
                </a:solidFill>
                <a:latin typeface="Castellar" pitchFamily="18" charset="0"/>
              </a:rPr>
            </a:br>
            <a:endParaRPr lang="it-IT" dirty="0"/>
          </a:p>
        </p:txBody>
      </p:sp>
      <p:sp>
        <p:nvSpPr>
          <p:cNvPr id="7" name="CasellaDiTesto 6"/>
          <p:cNvSpPr txBox="1"/>
          <p:nvPr/>
        </p:nvSpPr>
        <p:spPr>
          <a:xfrm>
            <a:off x="571472" y="1857364"/>
            <a:ext cx="7572428" cy="2769989"/>
          </a:xfrm>
          <a:prstGeom prst="rect">
            <a:avLst/>
          </a:prstGeom>
          <a:noFill/>
        </p:spPr>
        <p:txBody>
          <a:bodyPr wrap="square" rtlCol="0">
            <a:spAutoFit/>
          </a:bodyPr>
          <a:lstStyle/>
          <a:p>
            <a:r>
              <a:rPr lang="it-IT" sz="2400" b="1" dirty="0" smtClean="0">
                <a:solidFill>
                  <a:schemeClr val="accent6"/>
                </a:solidFill>
              </a:rPr>
              <a:t>Ciro </a:t>
            </a:r>
            <a:r>
              <a:rPr lang="it-IT" sz="2400" b="1" dirty="0" err="1" smtClean="0">
                <a:solidFill>
                  <a:schemeClr val="accent6"/>
                </a:solidFill>
              </a:rPr>
              <a:t>Plaitano</a:t>
            </a:r>
            <a:endParaRPr lang="it-IT" sz="2400" b="1" dirty="0" smtClean="0">
              <a:solidFill>
                <a:schemeClr val="accent6"/>
              </a:solidFill>
            </a:endParaRPr>
          </a:p>
          <a:p>
            <a:r>
              <a:rPr lang="it-IT" sz="2400" b="1" dirty="0" smtClean="0">
                <a:solidFill>
                  <a:schemeClr val="tx2"/>
                </a:solidFill>
              </a:rPr>
              <a:t>Presidente della Cooperativa Fili d’erba</a:t>
            </a:r>
          </a:p>
          <a:p>
            <a:endParaRPr lang="it-IT" b="1" dirty="0" smtClean="0"/>
          </a:p>
          <a:p>
            <a:pPr algn="just"/>
            <a:r>
              <a:rPr lang="it-IT" dirty="0" smtClean="0"/>
              <a:t>Presidente e fondatore della Cooperativa, Ciro </a:t>
            </a:r>
            <a:r>
              <a:rPr lang="it-IT" dirty="0" err="1" smtClean="0"/>
              <a:t>Plaitano</a:t>
            </a:r>
            <a:r>
              <a:rPr lang="it-IT" dirty="0" smtClean="0"/>
              <a:t> è stato il primo a credere nelle potenzialità di questo  progetto e nella possibilità di realizzarlo.</a:t>
            </a:r>
          </a:p>
          <a:p>
            <a:pPr algn="just"/>
            <a:r>
              <a:rPr lang="it-IT" dirty="0" smtClean="0"/>
              <a:t>Ha progettato le attività, attuando una politica  di cooperazione, costruendo una rete operativa sul territorio con enti pubblici e privati, sostenuto dalla ferma convinzione che solo l'agire congiunto di tutti i soggetti della vita sociale e istituzionale possa garantire l’efficacia di un’azione.</a:t>
            </a:r>
            <a:endParaRPr lang="it-IT"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86578" y="357166"/>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0" name="Picture 2" descr="Copia (3) di filiderbalogonew2"/>
          <p:cNvPicPr>
            <a:picLocks noChangeAspect="1" noChangeArrowheads="1"/>
          </p:cNvPicPr>
          <p:nvPr/>
        </p:nvPicPr>
        <p:blipFill>
          <a:blip r:embed="rId3" cstate="print"/>
          <a:srcRect/>
          <a:stretch>
            <a:fillRect/>
          </a:stretch>
        </p:blipFill>
        <p:spPr bwMode="auto">
          <a:xfrm>
            <a:off x="6357950" y="5429264"/>
            <a:ext cx="2105025" cy="768350"/>
          </a:xfrm>
          <a:prstGeom prst="rect">
            <a:avLst/>
          </a:prstGeom>
          <a:noFill/>
          <a:ln w="9525">
            <a:noFill/>
            <a:miter lim="800000"/>
            <a:headEnd/>
            <a:tailEnd/>
          </a:ln>
        </p:spPr>
      </p:pic>
      <p:cxnSp>
        <p:nvCxnSpPr>
          <p:cNvPr id="9" name="Connettore 1 8"/>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“Fili d’erba”</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1857364"/>
            <a:ext cx="7929618" cy="2769989"/>
          </a:xfrm>
          <a:prstGeom prst="rect">
            <a:avLst/>
          </a:prstGeom>
          <a:noFill/>
        </p:spPr>
        <p:txBody>
          <a:bodyPr wrap="square" rtlCol="0">
            <a:spAutoFit/>
          </a:bodyPr>
          <a:lstStyle/>
          <a:p>
            <a:r>
              <a:rPr lang="it-IT" sz="2400" b="1" dirty="0" smtClean="0">
                <a:solidFill>
                  <a:schemeClr val="accent6"/>
                </a:solidFill>
              </a:rPr>
              <a:t>Antonella Napoli</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r>
              <a:rPr lang="it-IT" sz="2400" b="1" dirty="0" smtClean="0">
                <a:solidFill>
                  <a:schemeClr val="tx2"/>
                </a:solidFill>
              </a:rPr>
              <a:t>Coordinatrice di progetto </a:t>
            </a:r>
          </a:p>
          <a:p>
            <a:pPr algn="just"/>
            <a:endParaRPr lang="it-IT" b="1" dirty="0" smtClean="0"/>
          </a:p>
          <a:p>
            <a:pPr algn="just"/>
            <a:r>
              <a:rPr lang="it-IT" dirty="0" smtClean="0"/>
              <a:t>Antonella Napoli, assistente sociale e  mediatrice familiare, nonché socio fondatore della Cooperativa “Fili d’erba”. In qualità di Project manager di “Accendi il tuo Futuro”, ha gestito gli aspetti organizzativi e logistici, connessi al progetto e la realizzazione degli obiettivi specifici, monitorando le azioni dei giovani coinvolti. Le sue competenze tecniche e le doti umane che da sempre la contraddistinguono, sono state fondamentali  per la realizzazione del progetto.</a:t>
            </a:r>
            <a:endParaRPr lang="it-IT" u="sng"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Copia (3) di filiderbalogonew2"/>
          <p:cNvPicPr>
            <a:picLocks noChangeAspect="1" noChangeArrowheads="1"/>
          </p:cNvPicPr>
          <p:nvPr/>
        </p:nvPicPr>
        <p:blipFill>
          <a:blip r:embed="rId3" cstate="print"/>
          <a:srcRect/>
          <a:stretch>
            <a:fillRect/>
          </a:stretch>
        </p:blipFill>
        <p:spPr bwMode="auto">
          <a:xfrm>
            <a:off x="6357950" y="5429264"/>
            <a:ext cx="2105025" cy="768350"/>
          </a:xfrm>
          <a:prstGeom prst="rect">
            <a:avLst/>
          </a:prstGeom>
          <a:noFill/>
          <a:ln w="9525">
            <a:noFill/>
            <a:miter lim="800000"/>
            <a:headEnd/>
            <a:tailEnd/>
          </a:ln>
        </p:spPr>
      </p:pic>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latin typeface="+mj-lt"/>
                <a:ea typeface="+mj-ea"/>
                <a:cs typeface="+mj-cs"/>
              </a:rPr>
              <a:t>“</a:t>
            </a:r>
            <a:r>
              <a:rPr lang="it-IT" sz="2800" b="1" noProof="0" dirty="0" smtClean="0">
                <a:solidFill>
                  <a:schemeClr val="tx2">
                    <a:lumMod val="60000"/>
                    <a:lumOff val="40000"/>
                  </a:schemeClr>
                </a:solidFill>
                <a:latin typeface="+mj-lt"/>
                <a:ea typeface="+mj-ea"/>
                <a:cs typeface="+mj-cs"/>
              </a:rPr>
              <a:t>Fili d’erba”</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1857364"/>
            <a:ext cx="7000924" cy="2246769"/>
          </a:xfrm>
          <a:prstGeom prst="rect">
            <a:avLst/>
          </a:prstGeom>
          <a:noFill/>
        </p:spPr>
        <p:txBody>
          <a:bodyPr wrap="square" rtlCol="0">
            <a:spAutoFit/>
          </a:bodyPr>
          <a:lstStyle/>
          <a:p>
            <a:r>
              <a:rPr lang="it-IT" sz="2400" b="1" dirty="0" smtClean="0">
                <a:solidFill>
                  <a:schemeClr val="accent6"/>
                </a:solidFill>
              </a:rPr>
              <a:t>Marianna </a:t>
            </a:r>
            <a:r>
              <a:rPr lang="it-IT" sz="2400" b="1" dirty="0" err="1" smtClean="0">
                <a:solidFill>
                  <a:schemeClr val="accent6"/>
                </a:solidFill>
              </a:rPr>
              <a:t>Fernicola</a:t>
            </a:r>
            <a:r>
              <a:rPr lang="it-IT" sz="2400" b="1" dirty="0" smtClean="0">
                <a:solidFill>
                  <a:schemeClr val="accent6"/>
                </a:solidFill>
              </a:rPr>
              <a:t> </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r>
              <a:rPr lang="it-IT" sz="2400" b="1" dirty="0" smtClean="0">
                <a:solidFill>
                  <a:schemeClr val="tx2"/>
                </a:solidFill>
              </a:rPr>
              <a:t>Tutor</a:t>
            </a:r>
          </a:p>
          <a:p>
            <a:pPr algn="just"/>
            <a:endParaRPr lang="it-IT" sz="2000" b="1" dirty="0" smtClean="0"/>
          </a:p>
          <a:p>
            <a:pPr algn="just"/>
            <a:r>
              <a:rPr lang="it-IT" dirty="0" smtClean="0"/>
              <a:t>Marianna, creativa, eclettica, e dal carattere empatico, ha accompagnato i giovani nelle attività di formazione, progettazione e installazione. Ha sostenuto e motivato,con la sua presenza costante, gli autori delle opere incentivando le loro capacità espressive e creative. </a:t>
            </a:r>
            <a:endParaRPr lang="it-IT"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8"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9" name="Picture 2" descr="Copia (3) di filiderbalogonew2"/>
          <p:cNvPicPr>
            <a:picLocks noChangeAspect="1" noChangeArrowheads="1"/>
          </p:cNvPicPr>
          <p:nvPr/>
        </p:nvPicPr>
        <p:blipFill>
          <a:blip r:embed="rId3" cstate="print"/>
          <a:srcRect/>
          <a:stretch>
            <a:fillRect/>
          </a:stretch>
        </p:blipFill>
        <p:spPr bwMode="auto">
          <a:xfrm>
            <a:off x="6357950" y="5429264"/>
            <a:ext cx="2105025" cy="768350"/>
          </a:xfrm>
          <a:prstGeom prst="rect">
            <a:avLst/>
          </a:prstGeom>
          <a:noFill/>
          <a:ln w="9525">
            <a:noFill/>
            <a:miter lim="800000"/>
            <a:headEnd/>
            <a:tailEnd/>
          </a:ln>
        </p:spPr>
      </p:pic>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“Fili d’erba”</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1785926"/>
            <a:ext cx="7500990" cy="2215991"/>
          </a:xfrm>
          <a:prstGeom prst="rect">
            <a:avLst/>
          </a:prstGeom>
          <a:noFill/>
        </p:spPr>
        <p:txBody>
          <a:bodyPr wrap="square" rtlCol="0">
            <a:spAutoFit/>
          </a:bodyPr>
          <a:lstStyle/>
          <a:p>
            <a:r>
              <a:rPr lang="it-IT" sz="2400" b="1" dirty="0" err="1" smtClean="0">
                <a:solidFill>
                  <a:schemeClr val="accent6"/>
                </a:solidFill>
              </a:rPr>
              <a:t>Selena</a:t>
            </a:r>
            <a:r>
              <a:rPr lang="it-IT" sz="2400" b="1" dirty="0" smtClean="0">
                <a:solidFill>
                  <a:schemeClr val="accent6"/>
                </a:solidFill>
              </a:rPr>
              <a:t> Duilio</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r>
              <a:rPr lang="it-IT" sz="2400" b="1" dirty="0" smtClean="0">
                <a:solidFill>
                  <a:schemeClr val="tx2"/>
                </a:solidFill>
              </a:rPr>
              <a:t>Addetto allo Sportello “Orienta”</a:t>
            </a:r>
          </a:p>
          <a:p>
            <a:pPr algn="just"/>
            <a:endParaRPr lang="it-IT" b="1" dirty="0" smtClean="0"/>
          </a:p>
          <a:p>
            <a:pPr algn="just"/>
            <a:r>
              <a:rPr lang="it-IT" dirty="0" err="1" smtClean="0"/>
              <a:t>Selena</a:t>
            </a:r>
            <a:r>
              <a:rPr lang="it-IT" dirty="0" smtClean="0"/>
              <a:t>, laureata in Programmazione, amministrazione e gestione delle politiche e dei servizi sociali, ha coadiuvato l'équipe del progetto nelle varie attività, gestendo il back office, la segreteria amministrativa e la comunicazione.</a:t>
            </a:r>
            <a:endParaRPr lang="it-IT" u="sng"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Copia (3) di filiderbalogonew2"/>
          <p:cNvPicPr>
            <a:picLocks noChangeAspect="1" noChangeArrowheads="1"/>
          </p:cNvPicPr>
          <p:nvPr/>
        </p:nvPicPr>
        <p:blipFill>
          <a:blip r:embed="rId3" cstate="print"/>
          <a:srcRect/>
          <a:stretch>
            <a:fillRect/>
          </a:stretch>
        </p:blipFill>
        <p:spPr bwMode="auto">
          <a:xfrm>
            <a:off x="6143636" y="5429264"/>
            <a:ext cx="2105025" cy="768350"/>
          </a:xfrm>
          <a:prstGeom prst="rect">
            <a:avLst/>
          </a:prstGeom>
          <a:noFill/>
          <a:ln w="9525">
            <a:noFill/>
            <a:miter lim="800000"/>
            <a:headEnd/>
            <a:tailEnd/>
          </a:ln>
        </p:spPr>
      </p:pic>
      <p:sp>
        <p:nvSpPr>
          <p:cNvPr id="8" name="Rettangolo 7"/>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“Fili d’erba”</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1857364"/>
            <a:ext cx="7143800" cy="2585323"/>
          </a:xfrm>
          <a:prstGeom prst="rect">
            <a:avLst/>
          </a:prstGeom>
          <a:noFill/>
        </p:spPr>
        <p:txBody>
          <a:bodyPr wrap="square" rtlCol="0">
            <a:spAutoFit/>
          </a:bodyPr>
          <a:lstStyle/>
          <a:p>
            <a:r>
              <a:rPr lang="it-IT" sz="2400" b="1" dirty="0" smtClean="0">
                <a:solidFill>
                  <a:schemeClr val="accent6"/>
                </a:solidFill>
              </a:rPr>
              <a:t>Daniele </a:t>
            </a:r>
            <a:r>
              <a:rPr lang="it-IT" sz="2400" b="1" dirty="0" err="1" smtClean="0">
                <a:solidFill>
                  <a:schemeClr val="accent6"/>
                </a:solidFill>
              </a:rPr>
              <a:t>Plaitano</a:t>
            </a:r>
            <a:r>
              <a:rPr lang="it-IT" sz="2400" b="1" dirty="0" smtClean="0">
                <a:solidFill>
                  <a:schemeClr val="accent6"/>
                </a:solidFill>
              </a:rPr>
              <a:t> </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r>
              <a:rPr lang="it-IT" sz="2400" b="1" dirty="0" smtClean="0">
                <a:solidFill>
                  <a:schemeClr val="tx2"/>
                </a:solidFill>
              </a:rPr>
              <a:t>Fotografo e </a:t>
            </a:r>
            <a:r>
              <a:rPr lang="it-IT" sz="2400" b="1" dirty="0" err="1" smtClean="0">
                <a:solidFill>
                  <a:schemeClr val="tx2"/>
                </a:solidFill>
              </a:rPr>
              <a:t>videomaker</a:t>
            </a:r>
            <a:endParaRPr lang="it-IT" sz="2400" b="1" dirty="0" smtClean="0">
              <a:solidFill>
                <a:schemeClr val="tx2"/>
              </a:solidFill>
            </a:endParaRPr>
          </a:p>
          <a:p>
            <a:pPr algn="just"/>
            <a:endParaRPr lang="it-IT" sz="2400" b="1" dirty="0" smtClean="0">
              <a:solidFill>
                <a:schemeClr val="tx2"/>
              </a:solidFill>
            </a:endParaRPr>
          </a:p>
          <a:p>
            <a:pPr algn="just"/>
            <a:r>
              <a:rPr lang="it-IT" dirty="0" smtClean="0"/>
              <a:t>Daniele, fotografo e </a:t>
            </a:r>
            <a:r>
              <a:rPr lang="it-IT" dirty="0" err="1" smtClean="0"/>
              <a:t>videomaker</a:t>
            </a:r>
            <a:r>
              <a:rPr lang="it-IT" dirty="0" smtClean="0"/>
              <a:t> salernitano, realizza videoclip, spot, promo, documentari, servizi foto e video per cerimonie ed eventi. Grazie al suo lavoro è riuscito, con le immagini, a dar voce  ai dettagli e ai momenti  salienti di questo percorso di crescita formativa, esaltando la luce di ogni protagonista.</a:t>
            </a:r>
            <a:endParaRPr lang="it-IT"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Esperti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1857364"/>
            <a:ext cx="7572428" cy="3170099"/>
          </a:xfrm>
          <a:prstGeom prst="rect">
            <a:avLst/>
          </a:prstGeom>
          <a:noFill/>
        </p:spPr>
        <p:txBody>
          <a:bodyPr wrap="square" rtlCol="0">
            <a:spAutoFit/>
          </a:bodyPr>
          <a:lstStyle/>
          <a:p>
            <a:pPr marL="457200" indent="-457200"/>
            <a:r>
              <a:rPr lang="it-IT" sz="2400" b="1" dirty="0" smtClean="0">
                <a:solidFill>
                  <a:schemeClr val="accent6"/>
                </a:solidFill>
              </a:rPr>
              <a:t>Domenico Apostolico</a:t>
            </a:r>
          </a:p>
          <a:p>
            <a:pPr marL="457200" indent="-457200"/>
            <a:r>
              <a:rPr lang="it-IT" sz="2400" b="1" dirty="0" smtClean="0">
                <a:solidFill>
                  <a:schemeClr val="tx2"/>
                </a:solidFill>
              </a:rPr>
              <a:t>Artigiano per passione </a:t>
            </a:r>
          </a:p>
          <a:p>
            <a:pPr marL="457200" indent="-457200" algn="just"/>
            <a:endParaRPr lang="it-IT" b="1" dirty="0" smtClean="0">
              <a:solidFill>
                <a:schemeClr val="accent6"/>
              </a:solidFill>
            </a:endParaRPr>
          </a:p>
          <a:p>
            <a:pPr indent="-457200" algn="just"/>
            <a:r>
              <a:rPr lang="it-IT" dirty="0" smtClean="0"/>
              <a:t>Domenico Apostolico, con 20 anni di esperienza come carrozziere, è specializzato nella lavorazione artigianale del legno e dell’acciaio. Forte di questa esperienza consolidatasi nel tempo, è stato una  valida guida  per i giovani che ha supportato, aiutandoli a dar  forma alle loro idee. </a:t>
            </a:r>
          </a:p>
          <a:p>
            <a:pPr marL="457200" indent="-457200"/>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endParaRPr lang="it-IT" sz="2000" b="1" dirty="0" smtClean="0"/>
          </a:p>
          <a:p>
            <a:pPr algn="just"/>
            <a:endParaRPr lang="it-IT" b="1"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Esperti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596" y="1714488"/>
            <a:ext cx="7786742" cy="4924425"/>
          </a:xfrm>
          <a:prstGeom prst="rect">
            <a:avLst/>
          </a:prstGeom>
          <a:noFill/>
        </p:spPr>
        <p:txBody>
          <a:bodyPr wrap="square" rtlCol="0">
            <a:spAutoFit/>
          </a:bodyPr>
          <a:lstStyle/>
          <a:p>
            <a:pPr marL="457200" indent="-457200"/>
            <a:r>
              <a:rPr lang="it-IT" sz="2400" b="1" dirty="0" smtClean="0">
                <a:solidFill>
                  <a:schemeClr val="accent6"/>
                </a:solidFill>
              </a:rPr>
              <a:t>Antonio Panico</a:t>
            </a:r>
          </a:p>
          <a:p>
            <a:pPr marL="457200" indent="-457200"/>
            <a:r>
              <a:rPr lang="it-IT" sz="2400" b="1" dirty="0" smtClean="0">
                <a:solidFill>
                  <a:schemeClr val="tx2"/>
                </a:solidFill>
              </a:rPr>
              <a:t>Specialista illuminotecnico</a:t>
            </a:r>
          </a:p>
          <a:p>
            <a:pPr marL="457200" indent="-457200"/>
            <a:endParaRPr lang="it-IT" b="1" dirty="0" smtClean="0">
              <a:solidFill>
                <a:schemeClr val="tx2"/>
              </a:solidFill>
            </a:endParaRPr>
          </a:p>
          <a:p>
            <a:pPr algn="just"/>
            <a:r>
              <a:rPr lang="it-IT" dirty="0" smtClean="0"/>
              <a:t>Antonio Panico, titolare della società “</a:t>
            </a:r>
            <a:r>
              <a:rPr lang="it-IT" dirty="0"/>
              <a:t>Colpo di scena</a:t>
            </a:r>
            <a:r>
              <a:rPr lang="it-IT" dirty="0" smtClean="0"/>
              <a:t>” di Campagna (</a:t>
            </a:r>
            <a:r>
              <a:rPr lang="it-IT" dirty="0"/>
              <a:t>SA</a:t>
            </a:r>
            <a:r>
              <a:rPr lang="it-IT" dirty="0" smtClean="0"/>
              <a:t>), si </a:t>
            </a:r>
            <a:r>
              <a:rPr lang="it-IT" dirty="0"/>
              <a:t>occupa dell'illuminazione di spazi ed ambienti, sia interni che </a:t>
            </a:r>
            <a:r>
              <a:rPr lang="it-IT" dirty="0" smtClean="0"/>
              <a:t>esterni, per manifestazioni e spettacoli. Ha curato per diversi anni l’allestimento di luci e scenografie, per opere liriche del Teatro Giuseppe Verdi di Salerno, e per spettacoli con artisti di fama nazionale, nonché per il </a:t>
            </a:r>
            <a:r>
              <a:rPr lang="it-IT" dirty="0" err="1" smtClean="0"/>
              <a:t>Giffoni</a:t>
            </a:r>
            <a:r>
              <a:rPr lang="it-IT" dirty="0" smtClean="0"/>
              <a:t> Film Festival.</a:t>
            </a:r>
          </a:p>
          <a:p>
            <a:pPr algn="just"/>
            <a:r>
              <a:rPr lang="it-IT" dirty="0" smtClean="0"/>
              <a:t>Antonio Panico ha seguito i giovani in tutte le fasi del progetto con passione e grande professionalità, dalla formazione, progettazione, realizzazione, fino all’installazione del opere luminose.</a:t>
            </a:r>
          </a:p>
          <a:p>
            <a:pPr algn="just"/>
            <a:endParaRPr lang="it-IT" b="1" dirty="0">
              <a:solidFill>
                <a:schemeClr val="tx2"/>
              </a:solidFill>
            </a:endParaRPr>
          </a:p>
          <a:p>
            <a:pPr marL="457200" indent="-457200" algn="just"/>
            <a:r>
              <a:rPr lang="it-IT" sz="2400" b="1" dirty="0" smtClean="0">
                <a:solidFill>
                  <a:schemeClr val="tx2"/>
                </a:solidFill>
              </a:rPr>
              <a:t> </a:t>
            </a:r>
          </a:p>
          <a:p>
            <a:pPr marL="457200" indent="-457200" algn="just"/>
            <a:r>
              <a:rPr lang="it-IT" sz="2400" b="1" dirty="0" smtClean="0">
                <a:solidFill>
                  <a:schemeClr val="tx2"/>
                </a:solidFill>
              </a:rPr>
              <a:t> </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endParaRPr lang="it-IT" sz="2000" b="1" dirty="0" smtClean="0"/>
          </a:p>
          <a:p>
            <a:pPr algn="just"/>
            <a:endParaRPr lang="it-IT" b="1"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10" name="Immagine 9" descr="ogo.png"/>
          <p:cNvPicPr>
            <a:picLocks noChangeAspect="1"/>
          </p:cNvPicPr>
          <p:nvPr/>
        </p:nvPicPr>
        <p:blipFill>
          <a:blip r:embed="rId3" cstate="print"/>
          <a:stretch>
            <a:fillRect/>
          </a:stretch>
        </p:blipFill>
        <p:spPr>
          <a:xfrm>
            <a:off x="5857884" y="5214950"/>
            <a:ext cx="2786082" cy="918849"/>
          </a:xfrm>
          <a:prstGeom prst="rect">
            <a:avLst/>
          </a:prstGeom>
        </p:spPr>
      </p:pic>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Esperti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7158" y="1714488"/>
            <a:ext cx="7572428" cy="4770537"/>
          </a:xfrm>
          <a:prstGeom prst="rect">
            <a:avLst/>
          </a:prstGeom>
          <a:noFill/>
        </p:spPr>
        <p:txBody>
          <a:bodyPr wrap="square" rtlCol="0">
            <a:spAutoFit/>
          </a:bodyPr>
          <a:lstStyle/>
          <a:p>
            <a:r>
              <a:rPr lang="it-IT" sz="2400" b="1" dirty="0" smtClean="0">
                <a:solidFill>
                  <a:schemeClr val="accent6"/>
                </a:solidFill>
              </a:rPr>
              <a:t>Eduardo </a:t>
            </a:r>
            <a:r>
              <a:rPr lang="it-IT" sz="2400" b="1" dirty="0" err="1" smtClean="0">
                <a:solidFill>
                  <a:schemeClr val="accent6"/>
                </a:solidFill>
              </a:rPr>
              <a:t>Giannattasio</a:t>
            </a:r>
            <a:r>
              <a:rPr lang="it-IT" sz="2400" b="1" dirty="0" smtClean="0">
                <a:solidFill>
                  <a:schemeClr val="tx2">
                    <a:lumMod val="60000"/>
                    <a:lumOff val="40000"/>
                  </a:schemeClr>
                </a:solidFill>
              </a:rPr>
              <a:t/>
            </a:r>
            <a:br>
              <a:rPr lang="it-IT" sz="2400" b="1" dirty="0" smtClean="0">
                <a:solidFill>
                  <a:schemeClr val="tx2">
                    <a:lumMod val="60000"/>
                    <a:lumOff val="40000"/>
                  </a:schemeClr>
                </a:solidFill>
              </a:rPr>
            </a:br>
            <a:r>
              <a:rPr lang="it-IT" sz="2400" b="1" dirty="0" smtClean="0">
                <a:solidFill>
                  <a:schemeClr val="tx2"/>
                </a:solidFill>
              </a:rPr>
              <a:t>Artista</a:t>
            </a:r>
          </a:p>
          <a:p>
            <a:pPr algn="just"/>
            <a:endParaRPr lang="it-IT" b="1" dirty="0" smtClean="0"/>
          </a:p>
          <a:p>
            <a:pPr algn="just"/>
            <a:r>
              <a:rPr lang="it-IT" dirty="0" smtClean="0">
                <a:latin typeface="+mj-lt"/>
              </a:rPr>
              <a:t>Il Maestro Eduardo </a:t>
            </a:r>
            <a:r>
              <a:rPr lang="it-IT" dirty="0" err="1" smtClean="0">
                <a:latin typeface="+mj-lt"/>
              </a:rPr>
              <a:t>Giannattasio</a:t>
            </a:r>
            <a:r>
              <a:rPr lang="it-IT" dirty="0" smtClean="0">
                <a:latin typeface="+mj-lt"/>
              </a:rPr>
              <a:t> è un artista “a km 0”, nasce a </a:t>
            </a:r>
            <a:r>
              <a:rPr lang="it-IT" dirty="0" err="1" smtClean="0">
                <a:latin typeface="+mj-lt"/>
              </a:rPr>
              <a:t>Sieti</a:t>
            </a:r>
            <a:r>
              <a:rPr lang="it-IT" dirty="0" smtClean="0">
                <a:latin typeface="+mj-lt"/>
              </a:rPr>
              <a:t>, </a:t>
            </a:r>
            <a:r>
              <a:rPr lang="it-IT" dirty="0" err="1" smtClean="0">
                <a:latin typeface="+mj-lt"/>
              </a:rPr>
              <a:t>Giffoni</a:t>
            </a:r>
            <a:r>
              <a:rPr lang="it-IT" dirty="0" smtClean="0">
                <a:latin typeface="+mj-lt"/>
              </a:rPr>
              <a:t> Sei Casali (SA), diplomatosi presso l’ Istituto d’arte di Salerno ha poi proseguito gli studi accademici presso l’Accademia delle Belle Arti di Napoli. Nel periodo dal 1976 al 1993 ha lavorato come scenografo in vari teatri, tra cui la Rai nazionale e il Teatro San Carlo di Napoli. Il suo estro spazia da opere di pittura, ceramica, scultura, light painting, policarbonati e “Luci D’Artista”. Le sue opere sono state esposte a livello nazionale e internazionale.</a:t>
            </a:r>
          </a:p>
          <a:p>
            <a:pPr algn="just"/>
            <a:r>
              <a:rPr lang="it-IT" dirty="0" smtClean="0">
                <a:latin typeface="+mj-lt"/>
              </a:rPr>
              <a:t>Il Maestro </a:t>
            </a:r>
            <a:r>
              <a:rPr lang="it-IT" dirty="0" err="1" smtClean="0">
                <a:latin typeface="+mj-lt"/>
              </a:rPr>
              <a:t>Giannatasio</a:t>
            </a:r>
            <a:r>
              <a:rPr lang="it-IT" dirty="0" smtClean="0">
                <a:latin typeface="+mj-lt"/>
              </a:rPr>
              <a:t> ha tenuto lezioni ai giovani  impegnati nel progetto, trasmettendo le sue conoscenze artistiche e le sue esperienze di vita.   Con il suo impegno è riuscito a spronare i giovani e a far emergere le potenzialità di ognuno.</a:t>
            </a:r>
          </a:p>
          <a:p>
            <a:pPr algn="just"/>
            <a:endParaRPr lang="it-IT" sz="2000" b="1" dirty="0" smtClean="0"/>
          </a:p>
          <a:p>
            <a:pPr algn="just"/>
            <a:r>
              <a:rPr lang="it-IT" sz="2000" b="1" dirty="0" smtClean="0"/>
              <a:t> </a:t>
            </a:r>
            <a:endParaRPr lang="it-IT" sz="2000" b="1"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 Esperti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9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2000240"/>
            <a:ext cx="7286676" cy="2154436"/>
          </a:xfrm>
          <a:prstGeom prst="rect">
            <a:avLst/>
          </a:prstGeom>
          <a:noFill/>
        </p:spPr>
        <p:txBody>
          <a:bodyPr wrap="square" rtlCol="0">
            <a:spAutoFit/>
          </a:bodyPr>
          <a:lstStyle/>
          <a:p>
            <a:pPr algn="just"/>
            <a:r>
              <a:rPr lang="it-IT" sz="2400" b="1" dirty="0" smtClean="0">
                <a:solidFill>
                  <a:schemeClr val="accent6"/>
                </a:solidFill>
              </a:rPr>
              <a:t>Antonio Albano</a:t>
            </a:r>
          </a:p>
          <a:p>
            <a:pPr algn="just"/>
            <a:endParaRPr lang="it-IT" b="1" dirty="0" smtClean="0"/>
          </a:p>
          <a:p>
            <a:pPr algn="just"/>
            <a:r>
              <a:rPr lang="it-IT" dirty="0" smtClean="0"/>
              <a:t>Antonio, 21 anni, diploma di licenza media.</a:t>
            </a:r>
          </a:p>
          <a:p>
            <a:pPr algn="just"/>
            <a:r>
              <a:rPr lang="it-IT" dirty="0" smtClean="0"/>
              <a:t>Sincero, trasparente  e spontaneo.</a:t>
            </a:r>
          </a:p>
          <a:p>
            <a:pPr algn="just"/>
            <a:r>
              <a:rPr lang="it-IT" dirty="0" smtClean="0"/>
              <a:t>Grazie al Maestro </a:t>
            </a:r>
            <a:r>
              <a:rPr lang="it-IT" dirty="0" err="1" smtClean="0"/>
              <a:t>Giannattasio</a:t>
            </a:r>
            <a:r>
              <a:rPr lang="it-IT" dirty="0" smtClean="0"/>
              <a:t> ha scoperto di avere capacità inespresse che ha avuto modo di esplorare, e che spera  di poter  continuare a coltivare.</a:t>
            </a:r>
            <a:endParaRPr lang="it-IT" u="sng" dirty="0" smtClean="0"/>
          </a:p>
          <a:p>
            <a:pPr algn="just"/>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smtClean="0">
                <a:solidFill>
                  <a:schemeClr val="tx2">
                    <a:lumMod val="60000"/>
                    <a:lumOff val="40000"/>
                  </a:schemeClr>
                </a:solidFill>
              </a:rPr>
              <a:t>I NOSTRI</a:t>
            </a:r>
            <a:br>
              <a:rPr lang="it-IT" sz="5400" b="1" dirty="0" smtClean="0">
                <a:solidFill>
                  <a:schemeClr val="tx2">
                    <a:lumMod val="60000"/>
                    <a:lumOff val="40000"/>
                  </a:schemeClr>
                </a:solidFill>
              </a:rPr>
            </a:br>
            <a:r>
              <a:rPr lang="it-IT" sz="5400" b="1" dirty="0" smtClean="0">
                <a:solidFill>
                  <a:schemeClr val="tx2">
                    <a:lumMod val="60000"/>
                    <a:lumOff val="40000"/>
                  </a:schemeClr>
                </a:solidFill>
              </a:rPr>
              <a:t>PARTNER</a:t>
            </a:r>
          </a:p>
        </p:txBody>
      </p:sp>
      <p:sp>
        <p:nvSpPr>
          <p:cNvPr id="3" name="Segnaposto contenuto 2"/>
          <p:cNvSpPr>
            <a:spLocks noGrp="1"/>
          </p:cNvSpPr>
          <p:nvPr>
            <p:ph idx="1"/>
          </p:nvPr>
        </p:nvSpPr>
        <p:spPr/>
        <p:txBody>
          <a:bodyPr>
            <a:normAutofit/>
          </a:bodyPr>
          <a:lstStyle/>
          <a:p>
            <a:pPr>
              <a:buNone/>
            </a:pPr>
            <a:endParaRPr lang="it-IT" sz="2400" dirty="0" smtClean="0"/>
          </a:p>
          <a:p>
            <a:pPr marL="0">
              <a:buNone/>
            </a:pPr>
            <a:r>
              <a:rPr lang="it-IT" sz="2400" dirty="0" smtClean="0"/>
              <a:t>Hanno collaborato in sinergia al progetto i seguenti partner: </a:t>
            </a:r>
            <a:endParaRPr lang="it-IT" sz="2400" dirty="0"/>
          </a:p>
        </p:txBody>
      </p:sp>
      <p:pic>
        <p:nvPicPr>
          <p:cNvPr id="6" name="Immagine 5" descr="download.jpg"/>
          <p:cNvPicPr>
            <a:picLocks noChangeAspect="1"/>
          </p:cNvPicPr>
          <p:nvPr/>
        </p:nvPicPr>
        <p:blipFill>
          <a:blip r:embed="rId2" cstate="print"/>
          <a:stretch>
            <a:fillRect/>
          </a:stretch>
        </p:blipFill>
        <p:spPr>
          <a:xfrm>
            <a:off x="785786" y="2857496"/>
            <a:ext cx="1714512" cy="1571636"/>
          </a:xfrm>
          <a:prstGeom prst="rect">
            <a:avLst/>
          </a:prstGeom>
        </p:spPr>
      </p:pic>
      <p:pic>
        <p:nvPicPr>
          <p:cNvPr id="7" name="Immagine 6" descr="logo_pagine.png"/>
          <p:cNvPicPr>
            <a:picLocks noChangeAspect="1"/>
          </p:cNvPicPr>
          <p:nvPr/>
        </p:nvPicPr>
        <p:blipFill>
          <a:blip r:embed="rId3" cstate="print"/>
          <a:stretch>
            <a:fillRect/>
          </a:stretch>
        </p:blipFill>
        <p:spPr>
          <a:xfrm>
            <a:off x="4429124" y="3071810"/>
            <a:ext cx="3517461" cy="736508"/>
          </a:xfrm>
          <a:prstGeom prst="rect">
            <a:avLst/>
          </a:prstGeom>
        </p:spPr>
      </p:pic>
      <p:pic>
        <p:nvPicPr>
          <p:cNvPr id="8" name="Immagine 7" descr="logo_positivo_rgb_web_piccola.jpg"/>
          <p:cNvPicPr>
            <a:picLocks noChangeAspect="1"/>
          </p:cNvPicPr>
          <p:nvPr/>
        </p:nvPicPr>
        <p:blipFill>
          <a:blip r:embed="rId4" cstate="print"/>
          <a:stretch>
            <a:fillRect/>
          </a:stretch>
        </p:blipFill>
        <p:spPr>
          <a:xfrm>
            <a:off x="785786" y="5072074"/>
            <a:ext cx="3414711" cy="928694"/>
          </a:xfrm>
          <a:prstGeom prst="rect">
            <a:avLst/>
          </a:prstGeom>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571612"/>
            <a:ext cx="59293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Immagine 11" descr="ogo.png"/>
          <p:cNvPicPr>
            <a:picLocks noChangeAspect="1"/>
          </p:cNvPicPr>
          <p:nvPr/>
        </p:nvPicPr>
        <p:blipFill>
          <a:blip r:embed="rId5" cstate="print"/>
          <a:stretch>
            <a:fillRect/>
          </a:stretch>
        </p:blipFill>
        <p:spPr>
          <a:xfrm>
            <a:off x="5214942" y="5214950"/>
            <a:ext cx="2571768" cy="626301"/>
          </a:xfrm>
          <a:prstGeom prst="rect">
            <a:avLst/>
          </a:prstGeom>
        </p:spPr>
      </p:pic>
      <p:pic>
        <p:nvPicPr>
          <p:cNvPr id="13"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2071678"/>
            <a:ext cx="7072362" cy="1877437"/>
          </a:xfrm>
          <a:prstGeom prst="rect">
            <a:avLst/>
          </a:prstGeom>
          <a:noFill/>
        </p:spPr>
        <p:txBody>
          <a:bodyPr wrap="square" rtlCol="0">
            <a:spAutoFit/>
          </a:bodyPr>
          <a:lstStyle/>
          <a:p>
            <a:pPr algn="just"/>
            <a:r>
              <a:rPr lang="it-IT" sz="2400" b="1" dirty="0" smtClean="0">
                <a:solidFill>
                  <a:schemeClr val="accent6"/>
                </a:solidFill>
              </a:rPr>
              <a:t>Francesco Albano</a:t>
            </a:r>
          </a:p>
          <a:p>
            <a:pPr algn="just"/>
            <a:endParaRPr lang="it-IT" b="1" dirty="0" smtClean="0"/>
          </a:p>
          <a:p>
            <a:pPr algn="just"/>
            <a:r>
              <a:rPr lang="it-IT" dirty="0" smtClean="0"/>
              <a:t>Francesco, 18 anni, un diploma di geometra e un animo d’atleta. Rigoroso in palestra, disordinato nella vita di tutti i giorni, è riuscito ha trovare il giusto equilibrio tra forme geometriche, strutture in alluminio e luci al led.   </a:t>
            </a:r>
          </a:p>
          <a:p>
            <a:pPr algn="just"/>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1" name="Connettore 1 10"/>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2071678"/>
            <a:ext cx="7072362" cy="2431435"/>
          </a:xfrm>
          <a:prstGeom prst="rect">
            <a:avLst/>
          </a:prstGeom>
          <a:noFill/>
        </p:spPr>
        <p:txBody>
          <a:bodyPr wrap="square" rtlCol="0">
            <a:spAutoFit/>
          </a:bodyPr>
          <a:lstStyle/>
          <a:p>
            <a:pPr algn="just"/>
            <a:r>
              <a:rPr lang="it-IT" sz="2400" b="1" dirty="0" smtClean="0">
                <a:solidFill>
                  <a:schemeClr val="accent6"/>
                </a:solidFill>
              </a:rPr>
              <a:t>Rossano Amato</a:t>
            </a:r>
          </a:p>
          <a:p>
            <a:pPr algn="just"/>
            <a:endParaRPr lang="it-IT" b="1" dirty="0" smtClean="0"/>
          </a:p>
          <a:p>
            <a:pPr algn="just"/>
            <a:r>
              <a:rPr lang="it-IT" dirty="0" smtClean="0"/>
              <a:t>Rossano, 22 anni, diplomato all’Istituto Nautico di Salerno.  La sua propensione ai lavori manuali e la sua forte volontà lo hanno fatto “approdare” in questo progetto, che  ha ampliato  i suoi orizzonti conoscitivi.</a:t>
            </a:r>
          </a:p>
          <a:p>
            <a:pPr algn="just"/>
            <a:endParaRPr lang="it-IT" b="1" dirty="0" smtClean="0"/>
          </a:p>
          <a:p>
            <a:pPr algn="just"/>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35"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2143116"/>
            <a:ext cx="7072362" cy="1877437"/>
          </a:xfrm>
          <a:prstGeom prst="rect">
            <a:avLst/>
          </a:prstGeom>
          <a:noFill/>
        </p:spPr>
        <p:txBody>
          <a:bodyPr wrap="square" rtlCol="0">
            <a:spAutoFit/>
          </a:bodyPr>
          <a:lstStyle/>
          <a:p>
            <a:pPr algn="just"/>
            <a:r>
              <a:rPr lang="it-IT" sz="2400" b="1" dirty="0" smtClean="0">
                <a:solidFill>
                  <a:schemeClr val="accent6"/>
                </a:solidFill>
              </a:rPr>
              <a:t>Luisa </a:t>
            </a:r>
            <a:r>
              <a:rPr lang="it-IT" sz="2400" b="1" dirty="0" err="1" smtClean="0">
                <a:solidFill>
                  <a:schemeClr val="accent6"/>
                </a:solidFill>
              </a:rPr>
              <a:t>Benivento</a:t>
            </a:r>
            <a:endParaRPr lang="it-IT" sz="2400" b="1" dirty="0" smtClean="0">
              <a:solidFill>
                <a:schemeClr val="accent6"/>
              </a:solidFill>
            </a:endParaRPr>
          </a:p>
          <a:p>
            <a:pPr algn="just"/>
            <a:endParaRPr lang="it-IT" sz="2000" b="1" dirty="0" smtClean="0"/>
          </a:p>
          <a:p>
            <a:pPr algn="just"/>
            <a:r>
              <a:rPr lang="it-IT" dirty="0" smtClean="0"/>
              <a:t>Luisa, 24 anni, diplomata all’Istituto Tecnico Commerciale di Salerno. Carattere forte e schietto, a volte anche troppo secondo gli amici, amante del  buon gusto, specialmente nel vestire.</a:t>
            </a:r>
          </a:p>
          <a:p>
            <a:pPr algn="just"/>
            <a:r>
              <a:rPr lang="it-IT" dirty="0" smtClean="0"/>
              <a:t>Con il suo tocco di femminilità ha dato un volto “sui generis” al progetto</a:t>
            </a:r>
            <a:r>
              <a:rPr lang="it-IT" b="1" dirty="0" smtClean="0"/>
              <a:t>. </a:t>
            </a:r>
            <a:endParaRPr lang="it-IT" b="1" u="sng"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p:cNvSpPr txBox="1"/>
          <p:nvPr/>
        </p:nvSpPr>
        <p:spPr>
          <a:xfrm>
            <a:off x="571472" y="2143116"/>
            <a:ext cx="6929486" cy="2431435"/>
          </a:xfrm>
          <a:prstGeom prst="rect">
            <a:avLst/>
          </a:prstGeom>
          <a:noFill/>
        </p:spPr>
        <p:txBody>
          <a:bodyPr wrap="square" rtlCol="0">
            <a:spAutoFit/>
          </a:bodyPr>
          <a:lstStyle/>
          <a:p>
            <a:pPr algn="just"/>
            <a:r>
              <a:rPr lang="it-IT" sz="2400" b="1" dirty="0" smtClean="0">
                <a:solidFill>
                  <a:schemeClr val="accent6"/>
                </a:solidFill>
              </a:rPr>
              <a:t>Mirko </a:t>
            </a:r>
            <a:r>
              <a:rPr lang="it-IT" sz="2400" b="1" dirty="0" err="1" smtClean="0">
                <a:solidFill>
                  <a:schemeClr val="accent6"/>
                </a:solidFill>
              </a:rPr>
              <a:t>Criscuolo</a:t>
            </a:r>
            <a:endParaRPr lang="it-IT" sz="2400" b="1" dirty="0" smtClean="0">
              <a:solidFill>
                <a:schemeClr val="accent6"/>
              </a:solidFill>
            </a:endParaRPr>
          </a:p>
          <a:p>
            <a:pPr algn="just"/>
            <a:endParaRPr lang="it-IT" b="1" dirty="0" smtClean="0"/>
          </a:p>
          <a:p>
            <a:pPr algn="just"/>
            <a:r>
              <a:rPr lang="it-IT" dirty="0" smtClean="0"/>
              <a:t>Mirko, 19 anni, diploma di licenza media.</a:t>
            </a:r>
          </a:p>
          <a:p>
            <a:pPr algn="just"/>
            <a:r>
              <a:rPr lang="it-IT" dirty="0" smtClean="0"/>
              <a:t>Un lupo solitario e un attento osservatore con una passione per le lunghe passeggiate, ma non solo. Il giovane “autore”  ama spesso ritagliarsi del tempo per creare gioielli, borse e accessori di vario </a:t>
            </a:r>
            <a:r>
              <a:rPr lang="it-IT" dirty="0" err="1" smtClean="0"/>
              <a:t>tipo…</a:t>
            </a:r>
            <a:r>
              <a:rPr lang="it-IT" dirty="0" smtClean="0"/>
              <a:t> un artista “a tutto tondo”.</a:t>
            </a:r>
          </a:p>
          <a:p>
            <a:pPr algn="just"/>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472" y="2143116"/>
            <a:ext cx="7072362" cy="2154436"/>
          </a:xfrm>
          <a:prstGeom prst="rect">
            <a:avLst/>
          </a:prstGeom>
          <a:noFill/>
        </p:spPr>
        <p:txBody>
          <a:bodyPr wrap="square" rtlCol="0">
            <a:spAutoFit/>
          </a:bodyPr>
          <a:lstStyle/>
          <a:p>
            <a:r>
              <a:rPr lang="it-IT" sz="2400" b="1" dirty="0" smtClean="0">
                <a:solidFill>
                  <a:schemeClr val="accent6"/>
                </a:solidFill>
              </a:rPr>
              <a:t>Luca Giordano</a:t>
            </a:r>
          </a:p>
          <a:p>
            <a:pPr algn="just"/>
            <a:endParaRPr lang="it-IT" b="1" dirty="0" smtClean="0"/>
          </a:p>
          <a:p>
            <a:pPr algn="just"/>
            <a:r>
              <a:rPr lang="it-IT" dirty="0" smtClean="0"/>
              <a:t>Luca, 22 anni, diplomato all’Istituto Superiore di  Ragioneria di Salerno.</a:t>
            </a:r>
          </a:p>
          <a:p>
            <a:pPr algn="just"/>
            <a:r>
              <a:rPr lang="it-IT" dirty="0" smtClean="0"/>
              <a:t>Socievole e gentile, con una passione per i computer. Sognava di diventare un calciatore professionista ma si è riscoperto un artista curioso e tradizionalista, tifoso della Salernitana.</a:t>
            </a:r>
          </a:p>
          <a:p>
            <a:pPr algn="just"/>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Il Team </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lang="it-IT" sz="2800" b="1" dirty="0" smtClean="0">
                <a:solidFill>
                  <a:schemeClr val="tx2">
                    <a:lumMod val="60000"/>
                    <a:lumOff val="40000"/>
                  </a:schemeClr>
                </a:solidFill>
              </a:rPr>
              <a:t>Gli Autori</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330443659"/>
      </p:ext>
    </p:extLst>
  </p:cSld>
  <p:clrMapOvr>
    <a:masterClrMapping/>
  </p:clrMapOvr>
  <p:transition advTm="6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endParaRPr lang="it-IT" sz="2400" dirty="0" smtClean="0"/>
          </a:p>
          <a:p>
            <a:r>
              <a:rPr lang="it-IT" sz="2400" dirty="0" smtClean="0"/>
              <a:t>Il sito web di Accendi il tuo futuro: </a:t>
            </a:r>
            <a:r>
              <a:rPr lang="it-IT" sz="2400" u="sng" dirty="0" smtClean="0">
                <a:hlinkClick r:id="rId2"/>
              </a:rPr>
              <a:t>http://www.accendiltuofuturo.it/</a:t>
            </a:r>
            <a:endParaRPr lang="it-IT" sz="2400" u="sng" dirty="0" smtClean="0"/>
          </a:p>
          <a:p>
            <a:pPr>
              <a:buNone/>
            </a:pPr>
            <a:endParaRPr lang="it-IT" sz="2400" u="sng" dirty="0" smtClean="0"/>
          </a:p>
          <a:p>
            <a:r>
              <a:rPr lang="it-IT" sz="2400" dirty="0" smtClean="0"/>
              <a:t>La presentazione delle opere su “Luci </a:t>
            </a:r>
            <a:r>
              <a:rPr lang="it-IT" sz="2400" dirty="0" err="1" smtClean="0"/>
              <a:t>D’Artista</a:t>
            </a:r>
            <a:r>
              <a:rPr lang="it-IT" sz="2400" dirty="0" smtClean="0"/>
              <a:t> Salerno”: </a:t>
            </a:r>
            <a:r>
              <a:rPr lang="it-IT" sz="2400" u="sng" dirty="0" smtClean="0">
                <a:hlinkClick r:id="rId3"/>
              </a:rPr>
              <a:t>http://lucidartista.comune.salerno.it/static/luci_dartista2015/Accendi-il-tuo-futuro-5435.aspx</a:t>
            </a:r>
            <a:endParaRPr lang="it-IT" sz="2400" u="sng" dirty="0" smtClean="0"/>
          </a:p>
          <a:p>
            <a:pPr>
              <a:buNone/>
            </a:pPr>
            <a:endParaRPr lang="it-IT" sz="2400" u="sng" dirty="0" smtClean="0"/>
          </a:p>
          <a:p>
            <a:r>
              <a:rPr lang="it-IT" sz="2400" dirty="0" smtClean="0"/>
              <a:t>Il sito web della cooperativa sociale Fili d’Erba: </a:t>
            </a:r>
            <a:r>
              <a:rPr lang="it-IT" sz="2400" u="sng" dirty="0" smtClean="0">
                <a:hlinkClick r:id="rId4"/>
              </a:rPr>
              <a:t>http://www.cooperativafiliderba.org/</a:t>
            </a:r>
            <a:endParaRPr lang="it-IT" sz="2400" u="sng" dirty="0" smtClean="0"/>
          </a:p>
          <a:p>
            <a:pPr>
              <a:buNone/>
            </a:pPr>
            <a:endParaRPr lang="it-IT" sz="2400" u="sng" dirty="0" smtClean="0"/>
          </a:p>
          <a:p>
            <a:pPr>
              <a:buNone/>
            </a:pPr>
            <a:endParaRPr lang="it-IT" sz="2400" dirty="0"/>
          </a:p>
        </p:txBody>
      </p:sp>
      <p:pic>
        <p:nvPicPr>
          <p:cNvPr id="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3767" y="-24"/>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pic>
        <p:nvPicPr>
          <p:cNvPr id="8" name="Picture 2" descr="Copia (3) di filiderbalogonew2"/>
          <p:cNvPicPr>
            <a:picLocks noChangeAspect="1" noChangeArrowheads="1"/>
          </p:cNvPicPr>
          <p:nvPr/>
        </p:nvPicPr>
        <p:blipFill>
          <a:blip r:embed="rId6" cstate="print"/>
          <a:srcRect/>
          <a:stretch>
            <a:fillRect/>
          </a:stretch>
        </p:blipFill>
        <p:spPr bwMode="auto">
          <a:xfrm>
            <a:off x="6715140" y="5500702"/>
            <a:ext cx="2105025" cy="768350"/>
          </a:xfrm>
          <a:prstGeom prst="rect">
            <a:avLst/>
          </a:prstGeom>
          <a:noFill/>
          <a:ln w="9525">
            <a:noFill/>
            <a:miter lim="800000"/>
            <a:headEnd/>
            <a:tailEnd/>
          </a:ln>
        </p:spPr>
      </p:pic>
      <p:pic>
        <p:nvPicPr>
          <p:cNvPr id="10" name="Picture 2" descr="Copia (3) di filiderbalogonew2"/>
          <p:cNvPicPr>
            <a:picLocks noChangeAspect="1" noChangeArrowheads="1"/>
          </p:cNvPicPr>
          <p:nvPr/>
        </p:nvPicPr>
        <p:blipFill>
          <a:blip r:embed="rId6" cstate="print"/>
          <a:srcRect/>
          <a:stretch>
            <a:fillRect/>
          </a:stretch>
        </p:blipFill>
        <p:spPr bwMode="auto">
          <a:xfrm>
            <a:off x="6786578" y="5500702"/>
            <a:ext cx="2105025" cy="768350"/>
          </a:xfrm>
          <a:prstGeom prst="rect">
            <a:avLst/>
          </a:prstGeom>
          <a:noFill/>
          <a:ln w="9525">
            <a:noFill/>
            <a:miter lim="800000"/>
            <a:headEnd/>
            <a:tailEnd/>
          </a:ln>
        </p:spPr>
      </p:pic>
      <p:cxnSp>
        <p:nvCxnSpPr>
          <p:cNvPr id="12" name="Connettore 1 11"/>
          <p:cNvCxnSpPr/>
          <p:nvPr/>
        </p:nvCxnSpPr>
        <p:spPr>
          <a:xfrm>
            <a:off x="0" y="1000108"/>
            <a:ext cx="6858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1500166" y="214290"/>
            <a:ext cx="4286280" cy="1357274"/>
          </a:xfrm>
          <a:prstGeom prst="rect">
            <a:avLst/>
          </a:prstGeom>
        </p:spPr>
        <p:txBody>
          <a:bodyPr vert="horz" lIns="91440" tIns="45720" rIns="91440" bIns="45720" rtlCol="0" anchor="ctr">
            <a:normAutofit/>
          </a:bodyPr>
          <a:lstStyle/>
          <a:p>
            <a:pPr lvl="0">
              <a:spcBef>
                <a:spcPct val="0"/>
              </a:spcBef>
            </a:pPr>
            <a:r>
              <a:rPr lang="it-IT" sz="4000" b="1" dirty="0" smtClean="0">
                <a:solidFill>
                  <a:schemeClr val="accent6"/>
                </a:solidFill>
                <a:latin typeface="+mj-lt"/>
                <a:ea typeface="+mj-ea"/>
                <a:cs typeface="+mj-cs"/>
              </a:rPr>
              <a:t>Link di riferimento</a:t>
            </a:r>
            <a: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it-IT"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0359630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2492" y="-24"/>
            <a:ext cx="4490388" cy="2857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214414" y="2714620"/>
            <a:ext cx="6429420" cy="707886"/>
          </a:xfrm>
          <a:prstGeom prst="rect">
            <a:avLst/>
          </a:prstGeom>
          <a:noFill/>
        </p:spPr>
        <p:txBody>
          <a:bodyPr wrap="square" rtlCol="0">
            <a:spAutoFit/>
          </a:bodyPr>
          <a:lstStyle/>
          <a:p>
            <a:pPr algn="ctr"/>
            <a:r>
              <a:rPr lang="it-IT" sz="4000" b="1" dirty="0" smtClean="0"/>
              <a:t>Arrivederci a Villa Carrara</a:t>
            </a:r>
            <a:endParaRPr lang="it-IT" sz="4000" b="1" dirty="0"/>
          </a:p>
        </p:txBody>
      </p:sp>
      <p:sp>
        <p:nvSpPr>
          <p:cNvPr id="6" name="CasellaDiTesto 5"/>
          <p:cNvSpPr txBox="1"/>
          <p:nvPr/>
        </p:nvSpPr>
        <p:spPr>
          <a:xfrm>
            <a:off x="2071670" y="3429000"/>
            <a:ext cx="5000660" cy="584775"/>
          </a:xfrm>
          <a:prstGeom prst="rect">
            <a:avLst/>
          </a:prstGeom>
          <a:noFill/>
        </p:spPr>
        <p:txBody>
          <a:bodyPr wrap="square" rtlCol="0">
            <a:spAutoFit/>
          </a:bodyPr>
          <a:lstStyle/>
          <a:p>
            <a:r>
              <a:rPr lang="it-IT" sz="3200" u="sng" dirty="0" smtClean="0">
                <a:solidFill>
                  <a:schemeClr val="tx2"/>
                </a:solidFill>
              </a:rPr>
              <a:t>www.accendiltuofuturo.it</a:t>
            </a:r>
            <a:endParaRPr lang="it-IT" sz="3200" u="sng" dirty="0">
              <a:solidFill>
                <a:schemeClr val="tx2"/>
              </a:solidFill>
            </a:endParaRPr>
          </a:p>
        </p:txBody>
      </p:sp>
      <p:pic>
        <p:nvPicPr>
          <p:cNvPr id="7" name="Immagine 6" descr="download.jpg"/>
          <p:cNvPicPr>
            <a:picLocks noChangeAspect="1"/>
          </p:cNvPicPr>
          <p:nvPr/>
        </p:nvPicPr>
        <p:blipFill>
          <a:blip r:embed="rId3" cstate="print"/>
          <a:stretch>
            <a:fillRect/>
          </a:stretch>
        </p:blipFill>
        <p:spPr>
          <a:xfrm>
            <a:off x="285720" y="5000636"/>
            <a:ext cx="1428760" cy="1285884"/>
          </a:xfrm>
          <a:prstGeom prst="rect">
            <a:avLst/>
          </a:prstGeom>
        </p:spPr>
      </p:pic>
      <p:pic>
        <p:nvPicPr>
          <p:cNvPr id="8" name="Immagine 7" descr="logo_positivo_rgb_web_piccola.jpg"/>
          <p:cNvPicPr>
            <a:picLocks noChangeAspect="1"/>
          </p:cNvPicPr>
          <p:nvPr/>
        </p:nvPicPr>
        <p:blipFill>
          <a:blip r:embed="rId4" cstate="print"/>
          <a:stretch>
            <a:fillRect/>
          </a:stretch>
        </p:blipFill>
        <p:spPr>
          <a:xfrm>
            <a:off x="1872349" y="5500702"/>
            <a:ext cx="2538797" cy="785818"/>
          </a:xfrm>
          <a:prstGeom prst="rect">
            <a:avLst/>
          </a:prstGeom>
        </p:spPr>
      </p:pic>
      <p:pic>
        <p:nvPicPr>
          <p:cNvPr id="9" name="Immagine 8" descr="logo_pagine.png"/>
          <p:cNvPicPr>
            <a:picLocks noChangeAspect="1"/>
          </p:cNvPicPr>
          <p:nvPr/>
        </p:nvPicPr>
        <p:blipFill>
          <a:blip r:embed="rId5" cstate="print"/>
          <a:stretch>
            <a:fillRect/>
          </a:stretch>
        </p:blipFill>
        <p:spPr>
          <a:xfrm>
            <a:off x="4569015" y="5621450"/>
            <a:ext cx="2064254" cy="665070"/>
          </a:xfrm>
          <a:prstGeom prst="rect">
            <a:avLst/>
          </a:prstGeom>
        </p:spPr>
      </p:pic>
      <p:pic>
        <p:nvPicPr>
          <p:cNvPr id="10" name="Immagine 9" descr="ogo.png"/>
          <p:cNvPicPr>
            <a:picLocks noChangeAspect="1"/>
          </p:cNvPicPr>
          <p:nvPr/>
        </p:nvPicPr>
        <p:blipFill>
          <a:blip r:embed="rId6" cstate="print"/>
          <a:stretch>
            <a:fillRect/>
          </a:stretch>
        </p:blipFill>
        <p:spPr>
          <a:xfrm>
            <a:off x="6791138" y="5510547"/>
            <a:ext cx="2352861" cy="775973"/>
          </a:xfrm>
          <a:prstGeom prst="rect">
            <a:avLst/>
          </a:prstGeom>
        </p:spPr>
      </p:pic>
      <p:sp>
        <p:nvSpPr>
          <p:cNvPr id="12" name="CasellaDiTesto 11"/>
          <p:cNvSpPr txBox="1"/>
          <p:nvPr/>
        </p:nvSpPr>
        <p:spPr>
          <a:xfrm>
            <a:off x="1071538" y="4143380"/>
            <a:ext cx="6429420" cy="707886"/>
          </a:xfrm>
          <a:prstGeom prst="rect">
            <a:avLst/>
          </a:prstGeom>
          <a:noFill/>
        </p:spPr>
        <p:txBody>
          <a:bodyPr wrap="square" rtlCol="0">
            <a:spAutoFit/>
          </a:bodyPr>
          <a:lstStyle/>
          <a:p>
            <a:pPr algn="ctr"/>
            <a:r>
              <a:rPr lang="it-IT" sz="4000" b="1" dirty="0" smtClean="0">
                <a:solidFill>
                  <a:schemeClr val="accent6"/>
                </a:solidFill>
              </a:rPr>
              <a:t>Grazie</a:t>
            </a:r>
            <a:endParaRPr lang="it-IT" sz="4000" b="1" dirty="0">
              <a:solidFill>
                <a:schemeClr val="accent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85728"/>
            <a:ext cx="8229600" cy="1143000"/>
          </a:xfrm>
        </p:spPr>
        <p:txBody>
          <a:bodyPr>
            <a:normAutofit fontScale="90000"/>
          </a:bodyPr>
          <a:lstStyle/>
          <a:p>
            <a:r>
              <a:rPr lang="it-IT" dirty="0" smtClean="0"/>
              <a:t/>
            </a:r>
            <a:br>
              <a:rPr lang="it-IT" dirty="0" smtClean="0"/>
            </a:br>
            <a:r>
              <a:rPr lang="it-IT" dirty="0" smtClean="0"/>
              <a:t>      </a:t>
            </a:r>
            <a:r>
              <a:rPr lang="it-IT" sz="6000" b="1" dirty="0" smtClean="0">
                <a:solidFill>
                  <a:schemeClr val="tx2">
                    <a:lumMod val="60000"/>
                    <a:lumOff val="40000"/>
                  </a:schemeClr>
                </a:solidFill>
              </a:rPr>
              <a:t>FASI PROGETTUALI</a:t>
            </a: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buNone/>
            </a:pPr>
            <a:endParaRPr lang="it-IT" sz="2400" b="1" dirty="0" smtClean="0"/>
          </a:p>
          <a:p>
            <a:pPr>
              <a:spcAft>
                <a:spcPts val="600"/>
              </a:spcAft>
              <a:buNone/>
            </a:pPr>
            <a:r>
              <a:rPr lang="it-IT" sz="2400" dirty="0" smtClean="0"/>
              <a:t>Il progetto si struttura in 3 fasi:</a:t>
            </a:r>
          </a:p>
          <a:p>
            <a:pPr>
              <a:spcAft>
                <a:spcPts val="600"/>
              </a:spcAft>
            </a:pPr>
            <a:r>
              <a:rPr lang="it-IT" sz="2400" dirty="0" smtClean="0"/>
              <a:t>Lo </a:t>
            </a:r>
            <a:r>
              <a:rPr lang="it-IT" sz="2400" b="1" i="1" dirty="0" smtClean="0"/>
              <a:t>START UP</a:t>
            </a:r>
            <a:r>
              <a:rPr lang="it-IT" sz="2400" dirty="0" smtClean="0"/>
              <a:t>, con la selezione dei partecipanti;</a:t>
            </a:r>
          </a:p>
          <a:p>
            <a:r>
              <a:rPr lang="it-IT" sz="2400" dirty="0" smtClean="0"/>
              <a:t>Il </a:t>
            </a:r>
            <a:r>
              <a:rPr lang="it-IT" sz="2400" b="1" i="1" dirty="0" smtClean="0"/>
              <a:t>TRAINING AND EMPLOYMENT</a:t>
            </a:r>
            <a:r>
              <a:rPr lang="it-IT" sz="2400" dirty="0" smtClean="0"/>
              <a:t>, con corsi e laboratori di design, lavorazione artigianale del legno e dell’alluminio,e di impiantistica elettrica;</a:t>
            </a:r>
          </a:p>
          <a:p>
            <a:r>
              <a:rPr lang="it-IT" sz="2400" dirty="0" smtClean="0"/>
              <a:t>la </a:t>
            </a:r>
            <a:r>
              <a:rPr lang="it-IT" sz="2400" b="1" i="1" dirty="0" smtClean="0"/>
              <a:t>WORK EXPERIENCE</a:t>
            </a:r>
            <a:r>
              <a:rPr lang="it-IT" sz="2400" dirty="0" smtClean="0"/>
              <a:t>,  con la progettazione, realizzazione e installazione di luminarie, in un quartiere della città.</a:t>
            </a:r>
            <a:endParaRPr lang="it-IT" sz="2400" dirty="0"/>
          </a:p>
        </p:txBody>
      </p:sp>
      <p:pic>
        <p:nvPicPr>
          <p:cNvPr id="5" name="Picture 2" descr="Copia (3) di filiderbalogonew2"/>
          <p:cNvPicPr>
            <a:picLocks noChangeAspect="1" noChangeArrowheads="1"/>
          </p:cNvPicPr>
          <p:nvPr/>
        </p:nvPicPr>
        <p:blipFill>
          <a:blip r:embed="rId2" cstate="print"/>
          <a:srcRect/>
          <a:stretch>
            <a:fillRect/>
          </a:stretch>
        </p:blipFill>
        <p:spPr bwMode="auto">
          <a:xfrm>
            <a:off x="6500826" y="5572140"/>
            <a:ext cx="2105025" cy="768350"/>
          </a:xfrm>
          <a:prstGeom prst="rect">
            <a:avLst/>
          </a:prstGeom>
          <a:noFill/>
          <a:ln w="9525">
            <a:noFill/>
            <a:miter lim="800000"/>
            <a:headEnd/>
            <a:tailEnd/>
          </a:ln>
        </p:spPr>
      </p:pic>
      <p:sp>
        <p:nvSpPr>
          <p:cNvPr id="6" name="Rettangolo 5"/>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7" name="Connettore 1 6"/>
          <p:cNvCxnSpPr/>
          <p:nvPr/>
        </p:nvCxnSpPr>
        <p:spPr>
          <a:xfrm>
            <a:off x="0" y="1357298"/>
            <a:ext cx="70723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Ovale 9"/>
          <p:cNvSpPr/>
          <p:nvPr/>
        </p:nvSpPr>
        <p:spPr>
          <a:xfrm>
            <a:off x="214282" y="785794"/>
            <a:ext cx="4572032" cy="428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7290" y="1142984"/>
            <a:ext cx="2214578" cy="1500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orda 12"/>
          <p:cNvSpPr/>
          <p:nvPr/>
        </p:nvSpPr>
        <p:spPr>
          <a:xfrm rot="17534320">
            <a:off x="6134618" y="-659797"/>
            <a:ext cx="1978148" cy="2080596"/>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p:cNvCxnSpPr/>
          <p:nvPr/>
        </p:nvCxnSpPr>
        <p:spPr>
          <a:xfrm flipV="1">
            <a:off x="4429124" y="1071546"/>
            <a:ext cx="2071702" cy="114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rda 21"/>
          <p:cNvSpPr/>
          <p:nvPr/>
        </p:nvSpPr>
        <p:spPr>
          <a:xfrm rot="6746175">
            <a:off x="667006" y="5946268"/>
            <a:ext cx="1250607" cy="135250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1 23"/>
          <p:cNvCxnSpPr/>
          <p:nvPr/>
        </p:nvCxnSpPr>
        <p:spPr>
          <a:xfrm rot="5400000">
            <a:off x="1071538" y="5214950"/>
            <a:ext cx="1428760" cy="5715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itolo 1"/>
          <p:cNvSpPr txBox="1">
            <a:spLocks/>
          </p:cNvSpPr>
          <p:nvPr/>
        </p:nvSpPr>
        <p:spPr>
          <a:xfrm>
            <a:off x="0" y="2714620"/>
            <a:ext cx="4857784" cy="1071562"/>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17600" b="1" i="0" strike="noStrike" kern="1200" cap="none" spc="0" normalizeH="0" baseline="0" noProof="0" dirty="0" smtClean="0">
                <a:ln>
                  <a:noFill/>
                </a:ln>
                <a:solidFill>
                  <a:schemeClr val="accent6"/>
                </a:solidFill>
                <a:effectLst/>
                <a:uLnTx/>
                <a:uFillTx/>
                <a:latin typeface="+mj-lt"/>
                <a:ea typeface="+mj-ea"/>
                <a:cs typeface="+mj-cs"/>
              </a:rPr>
              <a:t>  </a:t>
            </a:r>
            <a:r>
              <a:rPr kumimoji="0" lang="it-IT" sz="18400" b="1" i="0" strike="noStrike" kern="1200" cap="none" spc="0" normalizeH="0" baseline="0" noProof="0" dirty="0" smtClean="0">
                <a:ln>
                  <a:noFill/>
                </a:ln>
                <a:solidFill>
                  <a:schemeClr val="accent6"/>
                </a:solidFill>
                <a:effectLst/>
                <a:uLnTx/>
                <a:uFillTx/>
                <a:latin typeface="+mj-lt"/>
                <a:ea typeface="+mj-ea"/>
                <a:cs typeface="+mj-cs"/>
              </a:rPr>
              <a:t>START UP</a:t>
            </a:r>
            <a:r>
              <a:rPr kumimoji="0" lang="it-IT" sz="18400" b="1" i="0" strike="noStrike" kern="1200" cap="none" spc="0" normalizeH="0" baseline="0" noProof="0" dirty="0" smtClean="0">
                <a:ln>
                  <a:noFill/>
                </a:ln>
                <a:solidFill>
                  <a:schemeClr val="accent1"/>
                </a:solidFill>
                <a:effectLst/>
                <a:uLnTx/>
                <a:uFillTx/>
                <a:latin typeface="+mj-lt"/>
                <a:ea typeface="+mj-ea"/>
                <a:cs typeface="+mj-cs"/>
              </a:rPr>
              <a:t/>
            </a:r>
            <a:br>
              <a:rPr kumimoji="0" lang="it-IT" sz="18400" b="1" i="0" strike="noStrike" kern="1200" cap="none" spc="0" normalizeH="0" baseline="0" noProof="0" dirty="0" smtClean="0">
                <a:ln>
                  <a:noFill/>
                </a:ln>
                <a:solidFill>
                  <a:schemeClr val="accent1"/>
                </a:solidFill>
                <a:effectLst/>
                <a:uLnTx/>
                <a:uFillTx/>
                <a:latin typeface="+mj-lt"/>
                <a:ea typeface="+mj-ea"/>
                <a:cs typeface="+mj-cs"/>
              </a:rPr>
            </a:br>
            <a:r>
              <a:rPr kumimoji="0" lang="it-IT" sz="4400" b="1" i="0" u="none" strike="noStrike" kern="1200" cap="none" spc="0" normalizeH="0" baseline="0" noProof="0" dirty="0" smtClean="0">
                <a:ln>
                  <a:noFill/>
                </a:ln>
                <a:solidFill>
                  <a:schemeClr val="bg1"/>
                </a:solidFill>
                <a:effectLst/>
                <a:uLnTx/>
                <a:uFillTx/>
                <a:latin typeface="+mj-lt"/>
                <a:ea typeface="+mj-ea"/>
                <a:cs typeface="+mj-cs"/>
              </a:rPr>
              <a:t/>
            </a:r>
            <a:br>
              <a:rPr kumimoji="0" lang="it-IT" sz="4400" b="1"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r>
              <a:rPr kumimoji="0" lang="it-IT" sz="4400" b="0" i="0" u="none" strike="noStrike" kern="1200" cap="none" spc="0" normalizeH="0" baseline="0" noProof="0" dirty="0" smtClean="0">
                <a:ln>
                  <a:noFill/>
                </a:ln>
                <a:solidFill>
                  <a:schemeClr val="bg1"/>
                </a:solidFill>
                <a:effectLst/>
                <a:uLnTx/>
                <a:uFillTx/>
                <a:latin typeface="+mj-lt"/>
                <a:ea typeface="+mj-ea"/>
                <a:cs typeface="+mj-cs"/>
              </a:rPr>
              <a:t/>
            </a:r>
            <a:br>
              <a:rPr kumimoji="0" lang="it-IT" sz="4400" b="0" i="0" u="none" strike="noStrike" kern="1200" cap="none" spc="0" normalizeH="0" baseline="0" noProof="0" dirty="0" smtClean="0">
                <a:ln>
                  <a:noFill/>
                </a:ln>
                <a:solidFill>
                  <a:schemeClr val="bg1"/>
                </a:solidFill>
                <a:effectLst/>
                <a:uLnTx/>
                <a:uFillTx/>
                <a:latin typeface="+mj-lt"/>
                <a:ea typeface="+mj-ea"/>
                <a:cs typeface="+mj-cs"/>
              </a:rPr>
            </a:br>
            <a:endParaRPr kumimoji="0" lang="it-IT"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7" name="Rettangolo 56"/>
          <p:cNvSpPr/>
          <p:nvPr/>
        </p:nvSpPr>
        <p:spPr>
          <a:xfrm>
            <a:off x="4214810" y="4643446"/>
            <a:ext cx="4572000" cy="892552"/>
          </a:xfrm>
          <a:prstGeom prst="rect">
            <a:avLst/>
          </a:prstGeom>
        </p:spPr>
        <p:txBody>
          <a:bodyPr>
            <a:spAutoFit/>
          </a:bodyPr>
          <a:lstStyle/>
          <a:p>
            <a:pPr algn="ctr"/>
            <a:r>
              <a:rPr lang="it-IT" sz="2600" b="1" dirty="0" smtClean="0">
                <a:solidFill>
                  <a:schemeClr val="bg1"/>
                </a:solidFill>
              </a:rPr>
              <a:t>La selezione dei giovani. </a:t>
            </a:r>
            <a:br>
              <a:rPr lang="it-IT" sz="2600" b="1" dirty="0" smtClean="0">
                <a:solidFill>
                  <a:schemeClr val="bg1"/>
                </a:solidFill>
              </a:rPr>
            </a:br>
            <a:endParaRPr lang="it-IT" sz="2600" dirty="0">
              <a:solidFill>
                <a:schemeClr val="bg1"/>
              </a:solidFill>
            </a:endParaRPr>
          </a:p>
        </p:txBody>
      </p:sp>
    </p:spTree>
    <p:extLst>
      <p:ext uri="{BB962C8B-B14F-4D97-AF65-F5344CB8AC3E}">
        <p14:creationId xmlns="" xmlns:p14="http://schemas.microsoft.com/office/powerpoint/2010/main" val="362722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85720" y="2143116"/>
            <a:ext cx="8286808" cy="2831544"/>
          </a:xfrm>
          <a:prstGeom prst="rect">
            <a:avLst/>
          </a:prstGeom>
          <a:noFill/>
        </p:spPr>
        <p:txBody>
          <a:bodyPr wrap="square" rtlCol="0">
            <a:spAutoFit/>
          </a:bodyPr>
          <a:lstStyle/>
          <a:p>
            <a:pPr algn="just"/>
            <a:endParaRPr lang="it-IT" sz="2400" dirty="0" smtClean="0"/>
          </a:p>
          <a:p>
            <a:pPr algn="just"/>
            <a:r>
              <a:rPr lang="it-IT" sz="2200" dirty="0" smtClean="0"/>
              <a:t>La selezione dei partecipanti è avvenuta attraverso l’analisi territoriale realizzata dallo </a:t>
            </a:r>
            <a:r>
              <a:rPr lang="it-IT" sz="2200" b="1" dirty="0" smtClean="0"/>
              <a:t>Sportello “ORIENTA”</a:t>
            </a:r>
            <a:r>
              <a:rPr lang="it-IT" sz="2200" dirty="0" smtClean="0"/>
              <a:t>, servizio di informazione e orientamento al lavoro, per adolescenti e giovani, situato nel quartiere “Sant’</a:t>
            </a:r>
            <a:r>
              <a:rPr lang="it-IT" sz="2200" dirty="0" err="1" smtClean="0"/>
              <a:t>Eustachio</a:t>
            </a:r>
            <a:r>
              <a:rPr lang="it-IT" sz="2200" dirty="0" smtClean="0"/>
              <a:t>”.</a:t>
            </a:r>
          </a:p>
          <a:p>
            <a:pPr algn="just"/>
            <a:r>
              <a:rPr lang="it-IT" sz="2200" dirty="0" smtClean="0"/>
              <a:t>L’ equipe del progetto, coordinata da un assistente sociale, ha selezionato </a:t>
            </a:r>
            <a:r>
              <a:rPr lang="it-IT" sz="2200" b="1" dirty="0" smtClean="0"/>
              <a:t>n. 6 giovan</a:t>
            </a:r>
            <a:r>
              <a:rPr lang="it-IT" sz="2200" dirty="0" smtClean="0"/>
              <a:t>i, su 30, con predisposizione e passione per le attività previste. </a:t>
            </a:r>
            <a:endParaRPr lang="it-IT" sz="2200" dirty="0"/>
          </a:p>
        </p:txBody>
      </p:sp>
      <p:sp>
        <p:nvSpPr>
          <p:cNvPr id="7" name="Titolo 1"/>
          <p:cNvSpPr>
            <a:spLocks noGrp="1"/>
          </p:cNvSpPr>
          <p:nvPr>
            <p:ph type="title"/>
          </p:nvPr>
        </p:nvSpPr>
        <p:spPr>
          <a:xfrm>
            <a:off x="1071538" y="428604"/>
            <a:ext cx="6543692" cy="1143000"/>
          </a:xfrm>
        </p:spPr>
        <p:txBody>
          <a:bodyPr>
            <a:normAutofit fontScale="90000"/>
          </a:bodyPr>
          <a:lstStyle/>
          <a:p>
            <a:pPr algn="l"/>
            <a:r>
              <a:rPr lang="it-IT" b="1" dirty="0" smtClean="0">
                <a:solidFill>
                  <a:schemeClr val="accent1"/>
                </a:solidFill>
              </a:rPr>
              <a:t/>
            </a:r>
            <a:br>
              <a:rPr lang="it-IT" b="1" dirty="0" smtClean="0">
                <a:solidFill>
                  <a:schemeClr val="accent1"/>
                </a:solidFill>
              </a:rPr>
            </a:br>
            <a:r>
              <a:rPr lang="it-IT" sz="5300" b="1" dirty="0" smtClean="0">
                <a:solidFill>
                  <a:schemeClr val="accent1"/>
                </a:solidFill>
              </a:rPr>
              <a:t>La selezione dei giovani</a:t>
            </a:r>
            <a:r>
              <a:rPr lang="it-IT" dirty="0" smtClean="0"/>
              <a:t/>
            </a:r>
            <a:br>
              <a:rPr lang="it-IT" dirty="0" smtClean="0"/>
            </a:br>
            <a:endParaRPr lang="it-IT" dirty="0"/>
          </a:p>
        </p:txBody>
      </p:sp>
      <p:sp>
        <p:nvSpPr>
          <p:cNvPr id="12" name="Rettangolo 11"/>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7" name="Connettore 1 16"/>
          <p:cNvCxnSpPr/>
          <p:nvPr/>
        </p:nvCxnSpPr>
        <p:spPr>
          <a:xfrm>
            <a:off x="0" y="1500174"/>
            <a:ext cx="70723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6497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357290" y="428604"/>
            <a:ext cx="6543692" cy="1071562"/>
          </a:xfrm>
        </p:spPr>
        <p:txBody>
          <a:bodyPr>
            <a:normAutofit fontScale="90000"/>
          </a:bodyPr>
          <a:lstStyle/>
          <a:p>
            <a:r>
              <a:rPr lang="it-IT" dirty="0" smtClean="0"/>
              <a:t/>
            </a:r>
            <a:br>
              <a:rPr lang="it-IT" dirty="0" smtClean="0"/>
            </a:br>
            <a:r>
              <a:rPr lang="it-IT" sz="5300" b="1" dirty="0" smtClean="0">
                <a:solidFill>
                  <a:schemeClr val="accent1"/>
                </a:solidFill>
              </a:rPr>
              <a:t>I giovani selezionati</a:t>
            </a:r>
            <a:r>
              <a:rPr lang="it-IT" dirty="0" smtClean="0"/>
              <a:t/>
            </a:r>
            <a:br>
              <a:rPr lang="it-IT" dirty="0" smtClean="0"/>
            </a:br>
            <a:endParaRPr lang="it-IT" dirty="0"/>
          </a:p>
        </p:txBody>
      </p:sp>
      <p:graphicFrame>
        <p:nvGraphicFramePr>
          <p:cNvPr id="3" name="Diagramma 2"/>
          <p:cNvGraphicFramePr/>
          <p:nvPr>
            <p:extLst>
              <p:ext uri="{D42A27DB-BD31-4B8C-83A1-F6EECF244321}">
                <p14:modId xmlns="" xmlns:p14="http://schemas.microsoft.com/office/powerpoint/2010/main" val="3686464274"/>
              </p:ext>
            </p:extLst>
          </p:nvPr>
        </p:nvGraphicFramePr>
        <p:xfrm>
          <a:off x="3214678" y="3786190"/>
          <a:ext cx="2857520" cy="2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a 12"/>
          <p:cNvGraphicFramePr/>
          <p:nvPr>
            <p:extLst>
              <p:ext uri="{D42A27DB-BD31-4B8C-83A1-F6EECF244321}">
                <p14:modId xmlns="" xmlns:p14="http://schemas.microsoft.com/office/powerpoint/2010/main" val="1004401955"/>
              </p:ext>
            </p:extLst>
          </p:nvPr>
        </p:nvGraphicFramePr>
        <p:xfrm>
          <a:off x="6143604" y="1643050"/>
          <a:ext cx="3000396" cy="295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ma 14"/>
          <p:cNvGraphicFramePr/>
          <p:nvPr>
            <p:extLst>
              <p:ext uri="{D42A27DB-BD31-4B8C-83A1-F6EECF244321}">
                <p14:modId xmlns="" xmlns:p14="http://schemas.microsoft.com/office/powerpoint/2010/main" val="662042695"/>
              </p:ext>
            </p:extLst>
          </p:nvPr>
        </p:nvGraphicFramePr>
        <p:xfrm>
          <a:off x="142844" y="1714488"/>
          <a:ext cx="2928958" cy="270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a 15"/>
          <p:cNvGraphicFramePr/>
          <p:nvPr>
            <p:extLst>
              <p:ext uri="{D42A27DB-BD31-4B8C-83A1-F6EECF244321}">
                <p14:modId xmlns="" xmlns:p14="http://schemas.microsoft.com/office/powerpoint/2010/main" val="2474085977"/>
              </p:ext>
            </p:extLst>
          </p:nvPr>
        </p:nvGraphicFramePr>
        <p:xfrm>
          <a:off x="6143636" y="3714752"/>
          <a:ext cx="2857584" cy="2700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ma 13"/>
          <p:cNvGraphicFramePr/>
          <p:nvPr>
            <p:extLst>
              <p:ext uri="{D42A27DB-BD31-4B8C-83A1-F6EECF244321}">
                <p14:modId xmlns="" xmlns:p14="http://schemas.microsoft.com/office/powerpoint/2010/main" val="507124747"/>
              </p:ext>
            </p:extLst>
          </p:nvPr>
        </p:nvGraphicFramePr>
        <p:xfrm>
          <a:off x="142844" y="3714752"/>
          <a:ext cx="3000396" cy="2700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ma 17"/>
          <p:cNvGraphicFramePr/>
          <p:nvPr>
            <p:extLst>
              <p:ext uri="{D42A27DB-BD31-4B8C-83A1-F6EECF244321}">
                <p14:modId xmlns="" xmlns:p14="http://schemas.microsoft.com/office/powerpoint/2010/main" val="1436611597"/>
              </p:ext>
            </p:extLst>
          </p:nvPr>
        </p:nvGraphicFramePr>
        <p:xfrm>
          <a:off x="3143240" y="1785926"/>
          <a:ext cx="3071834" cy="2700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2" name="Rettangolo 11"/>
          <p:cNvSpPr/>
          <p:nvPr/>
        </p:nvSpPr>
        <p:spPr>
          <a:xfrm>
            <a:off x="0" y="6429396"/>
            <a:ext cx="9144000" cy="4286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FF00"/>
                </a:solidFill>
              </a:ln>
              <a:solidFill>
                <a:srgbClr val="FFFF00"/>
              </a:solidFill>
            </a:endParaRPr>
          </a:p>
        </p:txBody>
      </p:sp>
      <p:cxnSp>
        <p:nvCxnSpPr>
          <p:cNvPr id="17" name="Connettore 1 16"/>
          <p:cNvCxnSpPr/>
          <p:nvPr/>
        </p:nvCxnSpPr>
        <p:spPr>
          <a:xfrm>
            <a:off x="0" y="1428736"/>
            <a:ext cx="70723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7143735" y="0"/>
            <a:ext cx="2000265" cy="1400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6497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5034</TotalTime>
  <Words>1323</Words>
  <Application>Microsoft Office PowerPoint</Application>
  <PresentationFormat>Presentazione su schermo (4:3)</PresentationFormat>
  <Paragraphs>185</Paragraphs>
  <Slides>56</Slides>
  <Notes>6</Notes>
  <HiddenSlides>0</HiddenSlides>
  <MMClips>0</MMClips>
  <ScaleCrop>false</ScaleCrop>
  <HeadingPairs>
    <vt:vector size="6" baseType="variant">
      <vt:variant>
        <vt:lpstr>Tema</vt:lpstr>
      </vt:variant>
      <vt:variant>
        <vt:i4>1</vt:i4>
      </vt:variant>
      <vt:variant>
        <vt:lpstr>Titoli diapositive</vt:lpstr>
      </vt:variant>
      <vt:variant>
        <vt:i4>56</vt:i4>
      </vt:variant>
      <vt:variant>
        <vt:lpstr>Presentazioni personalizzate</vt:lpstr>
      </vt:variant>
      <vt:variant>
        <vt:i4>1</vt:i4>
      </vt:variant>
    </vt:vector>
  </HeadingPairs>
  <TitlesOfParts>
    <vt:vector size="58" baseType="lpstr">
      <vt:lpstr>Tema di Office</vt:lpstr>
      <vt:lpstr>Diapositiva 1</vt:lpstr>
      <vt:lpstr>I PROMOTORI </vt:lpstr>
      <vt:lpstr>IL PROGETTO</vt:lpstr>
      <vt:lpstr>OBIETTIVI</vt:lpstr>
      <vt:lpstr>I NOSTRI PARTNER</vt:lpstr>
      <vt:lpstr>       FASI PROGETTUALI </vt:lpstr>
      <vt:lpstr>Diapositiva 7</vt:lpstr>
      <vt:lpstr> La selezione dei giovani </vt:lpstr>
      <vt:lpstr> I giovani selezionati </vt:lpstr>
      <vt:lpstr>    TRAINING  AND EMPLOYMENT     </vt:lpstr>
      <vt:lpstr> TRAINING AND EMPLOYMENT  </vt:lpstr>
      <vt:lpstr>   TRAINING AND EMPLOYMENT  </vt:lpstr>
      <vt:lpstr> TRAINING AND EMPLOYMENT  </vt:lpstr>
      <vt:lpstr> TRAINING AND EMPLOYMENT  </vt:lpstr>
      <vt:lpstr> TRAINING AND EMPLOYMENT  </vt:lpstr>
      <vt:lpstr> TRAINING AND EMPLOYMENT  </vt:lpstr>
      <vt:lpstr> TRAINING AND EMPLOYMENT  </vt:lpstr>
      <vt:lpstr>Diapositiva 18</vt:lpstr>
      <vt:lpstr>   WORK EXPERIENCE     </vt:lpstr>
      <vt:lpstr>   WORK EXPERIENCE     </vt:lpstr>
      <vt:lpstr>   WORK EXPERIENCE     </vt:lpstr>
      <vt:lpstr>Diapositiva 22</vt:lpstr>
      <vt:lpstr>Il logo “Accendi il tuo Futuro” Progettazione</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   L’ESPOSIZIONE    </vt:lpstr>
      <vt:lpstr>Diapositiva 40</vt:lpstr>
      <vt:lpstr>   </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Presentazione personalizzata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Accendi il tuo futuro</dc:title>
  <dc:creator>Associazione</dc:creator>
  <cp:lastModifiedBy>ivan</cp:lastModifiedBy>
  <cp:revision>508</cp:revision>
  <dcterms:created xsi:type="dcterms:W3CDTF">2015-09-29T08:48:07Z</dcterms:created>
  <dcterms:modified xsi:type="dcterms:W3CDTF">2015-12-01T09:45:45Z</dcterms:modified>
</cp:coreProperties>
</file>